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7" r:id="rId1"/>
  </p:sldMasterIdLst>
  <p:notesMasterIdLst>
    <p:notesMasterId r:id="rId39"/>
  </p:notesMasterIdLst>
  <p:handoutMasterIdLst>
    <p:handoutMasterId r:id="rId40"/>
  </p:handoutMasterIdLst>
  <p:sldIdLst>
    <p:sldId id="256" r:id="rId2"/>
    <p:sldId id="581" r:id="rId3"/>
    <p:sldId id="266" r:id="rId4"/>
    <p:sldId id="383" r:id="rId5"/>
    <p:sldId id="582" r:id="rId6"/>
    <p:sldId id="397" r:id="rId7"/>
    <p:sldId id="559" r:id="rId8"/>
    <p:sldId id="560" r:id="rId9"/>
    <p:sldId id="561" r:id="rId10"/>
    <p:sldId id="562" r:id="rId11"/>
    <p:sldId id="563" r:id="rId12"/>
    <p:sldId id="564" r:id="rId13"/>
    <p:sldId id="565" r:id="rId14"/>
    <p:sldId id="566" r:id="rId15"/>
    <p:sldId id="567" r:id="rId16"/>
    <p:sldId id="568" r:id="rId17"/>
    <p:sldId id="583" r:id="rId18"/>
    <p:sldId id="584" r:id="rId19"/>
    <p:sldId id="585" r:id="rId20"/>
    <p:sldId id="586" r:id="rId21"/>
    <p:sldId id="587" r:id="rId22"/>
    <p:sldId id="569" r:id="rId23"/>
    <p:sldId id="570" r:id="rId24"/>
    <p:sldId id="571" r:id="rId25"/>
    <p:sldId id="540" r:id="rId26"/>
    <p:sldId id="572" r:id="rId27"/>
    <p:sldId id="573" r:id="rId28"/>
    <p:sldId id="574" r:id="rId29"/>
    <p:sldId id="575" r:id="rId30"/>
    <p:sldId id="588" r:id="rId31"/>
    <p:sldId id="576" r:id="rId32"/>
    <p:sldId id="577" r:id="rId33"/>
    <p:sldId id="578" r:id="rId34"/>
    <p:sldId id="579" r:id="rId35"/>
    <p:sldId id="589" r:id="rId36"/>
    <p:sldId id="590" r:id="rId37"/>
    <p:sldId id="580" r:id="rId38"/>
  </p:sldIdLst>
  <p:sldSz cx="9144000" cy="6858000" type="screen4x3"/>
  <p:notesSz cx="6858000" cy="9144000"/>
  <p:embeddedFontLst>
    <p:embeddedFont>
      <p:font typeface="HY견고딕" pitchFamily="18" charset="-127"/>
      <p:regular r:id="rId41"/>
    </p:embeddedFont>
    <p:embeddedFont>
      <p:font typeface="한글아씨-테트리스M" pitchFamily="18" charset="-127"/>
      <p:regular r:id="rId42"/>
    </p:embeddedFont>
    <p:embeddedFont>
      <p:font typeface="나눔고딕코딩" pitchFamily="49" charset="-127"/>
      <p:regular r:id="rId43"/>
      <p:bold r:id="rId44"/>
    </p:embeddedFont>
    <p:embeddedFont>
      <p:font typeface="나눔바른고딕" charset="-127"/>
      <p:regular r:id="rId45"/>
      <p:bold r:id="rId46"/>
    </p:embeddedFont>
    <p:embeddedFont>
      <p:font typeface="Tahoma" pitchFamily="34" charset="0"/>
      <p:regular r:id="rId47"/>
      <p:bold r:id="rId48"/>
    </p:embeddedFont>
    <p:embeddedFont>
      <p:font typeface="맑은 고딕" pitchFamily="50" charset="-127"/>
      <p:regular r:id="rId49"/>
      <p:bold r:id="rId50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19">
          <p15:clr>
            <a:srgbClr val="A4A3A4"/>
          </p15:clr>
        </p15:guide>
        <p15:guide id="2" pos="1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F1FF"/>
    <a:srgbClr val="97E1FF"/>
    <a:srgbClr val="00A4E6"/>
    <a:srgbClr val="5BD0FF"/>
    <a:srgbClr val="29C2FF"/>
    <a:srgbClr val="11BBFF"/>
    <a:srgbClr val="21C0FF"/>
    <a:srgbClr val="ABE7FF"/>
    <a:srgbClr val="B7EAFF"/>
    <a:srgbClr val="75D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46" autoAdjust="0"/>
    <p:restoredTop sz="94213" autoAdjust="0"/>
  </p:normalViewPr>
  <p:slideViewPr>
    <p:cSldViewPr>
      <p:cViewPr>
        <p:scale>
          <a:sx n="66" d="100"/>
          <a:sy n="66" d="100"/>
        </p:scale>
        <p:origin x="-738" y="-264"/>
      </p:cViewPr>
      <p:guideLst>
        <p:guide orient="horz" pos="119"/>
        <p:guide pos="15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2" d="100"/>
          <a:sy n="92" d="100"/>
        </p:scale>
        <p:origin x="-37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font" Target="fonts/font5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39FFA-0F1A-413B-9BFE-941741C2D487}" type="datetimeFigureOut">
              <a:rPr lang="ko-KR" altLang="en-US" smtClean="0"/>
              <a:pPr/>
              <a:t>2014-11-24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4E8097-7531-4C06-8889-FE1FF848364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3296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g>
</file>

<file path=ppt/media/image7.pn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4C1B5-EB92-45E6-AFCD-6AAB73579DF8}" type="datetimeFigureOut">
              <a:rPr lang="ko-KR" altLang="en-US" smtClean="0"/>
              <a:pPr/>
              <a:t>2014-11-24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1137B9-5383-4519-A69D-AA54E0B9CE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055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6"/>
          <p:cNvSpPr/>
          <p:nvPr userDrawn="1"/>
        </p:nvSpPr>
        <p:spPr>
          <a:xfrm>
            <a:off x="0" y="5229225"/>
            <a:ext cx="9144000" cy="16287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50825" y="4471988"/>
            <a:ext cx="3600450" cy="54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5400" smtClean="0">
                <a:latin typeface="한글아씨-테트리스M" pitchFamily="18" charset="-127"/>
                <a:ea typeface="한글아씨-테트리스M" pitchFamily="18" charset="-127"/>
              </a:rPr>
              <a:t>익스플로링 아두이노</a:t>
            </a:r>
          </a:p>
        </p:txBody>
      </p:sp>
      <p:pic>
        <p:nvPicPr>
          <p:cNvPr id="5" name="Picture 3" descr="C:\Users\user\Desktop\익스플로링 아두이노 표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863" y="0"/>
            <a:ext cx="5545137" cy="5160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33375"/>
            <a:ext cx="19050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 descr="C:\Users\user\Desktop\익스플로링 아두이노 표1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488" y="836613"/>
            <a:ext cx="3024187" cy="193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제목 8"/>
          <p:cNvSpPr>
            <a:spLocks noGrp="1"/>
          </p:cNvSpPr>
          <p:nvPr>
            <p:ph type="title"/>
          </p:nvPr>
        </p:nvSpPr>
        <p:spPr>
          <a:xfrm>
            <a:off x="229854" y="5454352"/>
            <a:ext cx="7222466" cy="1143000"/>
          </a:xfrm>
        </p:spPr>
        <p:txBody>
          <a:bodyPr/>
          <a:lstStyle>
            <a:lvl1pPr algn="l">
              <a:defRPr sz="6000">
                <a:solidFill>
                  <a:schemeClr val="bg1"/>
                </a:solidFill>
                <a:latin typeface="한글아씨-테트리스M" panose="02030504000101010101" pitchFamily="18" charset="-127"/>
                <a:ea typeface="한글아씨-테트리스M" panose="0203050400010101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333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저작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9" descr="쿡북로고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9663" y="485775"/>
            <a:ext cx="12160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612775" y="981075"/>
            <a:ext cx="7991475" cy="36988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800" dirty="0" smtClean="0">
                <a:latin typeface="HY견고딕" pitchFamily="18" charset="-127"/>
                <a:ea typeface="HY견고딕" pitchFamily="18" charset="-127"/>
              </a:rPr>
              <a:t>IT </a:t>
            </a:r>
            <a:r>
              <a:rPr kumimoji="0" lang="en-US" altLang="ko-KR" sz="1800" dirty="0" err="1" smtClean="0">
                <a:latin typeface="HY견고딕" pitchFamily="18" charset="-127"/>
                <a:ea typeface="HY견고딕" pitchFamily="18" charset="-127"/>
              </a:rPr>
              <a:t>CookBook</a:t>
            </a:r>
            <a:r>
              <a:rPr kumimoji="0" lang="en-US" altLang="ko-KR" sz="18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kumimoji="0" lang="ko-KR" altLang="en-US" sz="1800" dirty="0" err="1" smtClean="0">
                <a:latin typeface="HY견고딕" pitchFamily="18" charset="-127"/>
                <a:ea typeface="HY견고딕" pitchFamily="18" charset="-127"/>
              </a:rPr>
              <a:t>익스플로링</a:t>
            </a: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1800" dirty="0" err="1" smtClean="0">
                <a:latin typeface="HY견고딕" pitchFamily="18" charset="-127"/>
                <a:ea typeface="HY견고딕" pitchFamily="18" charset="-127"/>
              </a:rPr>
              <a:t>아두이노</a:t>
            </a:r>
            <a:endParaRPr kumimoji="0" lang="de-DE" altLang="ko-KR" sz="1400" dirty="0" smtClean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12775" y="1484313"/>
            <a:ext cx="7991475" cy="15017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sz="1100" dirty="0">
              <a:solidFill>
                <a:srgbClr val="222222"/>
              </a:solidFill>
              <a:ea typeface="맑은 고딕" pitchFamily="50" charset="-127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ea typeface="맑은 고딕" pitchFamily="50" charset="-127"/>
              </a:rPr>
              <a:t>[</a:t>
            </a:r>
            <a:r>
              <a:rPr kumimoji="0"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ea typeface="맑은 고딕" pitchFamily="50" charset="-127"/>
              </a:rPr>
              <a:t>강의교안 이용 안내</a:t>
            </a:r>
            <a:r>
              <a:rPr kumimoji="0"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ea typeface="맑은 고딕" pitchFamily="50" charset="-127"/>
              </a:rPr>
              <a:t>]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sz="1100" dirty="0">
              <a:ea typeface="맑은 고딕" pitchFamily="50" charset="-127"/>
            </a:endParaRPr>
          </a:p>
          <a:p>
            <a:pPr marL="171450" indent="-17145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kumimoji="0" lang="ko-KR" altLang="en-US" sz="1100" dirty="0">
                <a:ea typeface="맑은 고딕" pitchFamily="50" charset="-127"/>
              </a:rPr>
              <a:t>본 강의교안의 저작권은 </a:t>
            </a:r>
            <a:r>
              <a:rPr kumimoji="0" lang="ko-KR" altLang="en-US" sz="1100" dirty="0" err="1">
                <a:ea typeface="맑은 고딕" pitchFamily="50" charset="-127"/>
              </a:rPr>
              <a:t>한빛아카데미</a:t>
            </a:r>
            <a:r>
              <a:rPr kumimoji="0" lang="ko-KR" altLang="en-US" sz="1100" dirty="0">
                <a:ea typeface="맑은 고딕" pitchFamily="50" charset="-127"/>
              </a:rPr>
              <a:t>㈜에 있습니다</a:t>
            </a:r>
            <a:r>
              <a:rPr kumimoji="0" lang="en-US" altLang="ko-KR" sz="1100" dirty="0">
                <a:ea typeface="맑은 고딕" pitchFamily="50" charset="-127"/>
              </a:rPr>
              <a:t>.</a:t>
            </a:r>
            <a:r>
              <a:rPr kumimoji="0" lang="ko-KR" altLang="en-US" sz="1100" dirty="0">
                <a:solidFill>
                  <a:srgbClr val="222222"/>
                </a:solidFill>
                <a:ea typeface="맑은 고딕" pitchFamily="50" charset="-127"/>
              </a:rPr>
              <a:t> </a:t>
            </a:r>
            <a:endParaRPr kumimoji="0" lang="en-US" altLang="ko-KR" sz="1100" dirty="0">
              <a:solidFill>
                <a:srgbClr val="222222"/>
              </a:solidFill>
              <a:ea typeface="맑은 고딕" pitchFamily="50" charset="-127"/>
            </a:endParaRPr>
          </a:p>
          <a:p>
            <a:pPr marL="171450" indent="-17145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이 자료를 무단으로 전제하거나 배포할 경우 저작권법 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136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조에 의거하여 최고 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5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년 이하의 징역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 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또는 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5</a:t>
            </a:r>
            <a:r>
              <a:rPr kumimoji="0" lang="ko-KR" altLang="en-US" sz="1100" u="sng" dirty="0" err="1">
                <a:solidFill>
                  <a:srgbClr val="222222"/>
                </a:solidFill>
                <a:ea typeface="맑은 고딕" pitchFamily="50" charset="-127"/>
              </a:rPr>
              <a:t>천만원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 이하의 벌금에 처할 수 있고 이를 병과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(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倂科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)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할 수도 있습니다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.</a:t>
            </a: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000" dirty="0">
              <a:ea typeface="맑은 고딕" pitchFamily="50" charset="-127"/>
            </a:endParaRPr>
          </a:p>
        </p:txBody>
      </p:sp>
      <p:sp>
        <p:nvSpPr>
          <p:cNvPr id="5" name="모서리가 둥근 직사각형 4"/>
          <p:cNvSpPr/>
          <p:nvPr userDrawn="1"/>
        </p:nvSpPr>
        <p:spPr>
          <a:xfrm>
            <a:off x="323850" y="404813"/>
            <a:ext cx="8497888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  <p:extLst>
      <p:ext uri="{BB962C8B-B14F-4D97-AF65-F5344CB8AC3E}">
        <p14:creationId xmlns:p14="http://schemas.microsoft.com/office/powerpoint/2010/main" val="871068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755576" y="768921"/>
            <a:ext cx="4085697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4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HY견고딕" pitchFamily="18" charset="-127"/>
                <a:ea typeface="HY견고딕" pitchFamily="18" charset="-127"/>
                <a:cs typeface="Tahoma" pitchFamily="34" charset="0"/>
              </a:rPr>
              <a:t>목차</a:t>
            </a:r>
          </a:p>
        </p:txBody>
      </p:sp>
      <p:sp>
        <p:nvSpPr>
          <p:cNvPr id="4" name="모서리가 둥근 직사각형 8"/>
          <p:cNvSpPr/>
          <p:nvPr userDrawn="1"/>
        </p:nvSpPr>
        <p:spPr>
          <a:xfrm>
            <a:off x="323850" y="404813"/>
            <a:ext cx="8497888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5" name="그림 29" descr="쿡북로고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9663" y="485775"/>
            <a:ext cx="12160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44824"/>
            <a:ext cx="7704856" cy="4104456"/>
          </a:xfrm>
        </p:spPr>
        <p:txBody>
          <a:bodyPr/>
          <a:lstStyle>
            <a:lvl1pPr marL="457200" indent="-457200">
              <a:lnSpc>
                <a:spcPct val="200000"/>
              </a:lnSpc>
              <a:buFont typeface="+mj-lt"/>
              <a:buAutoNum type="arabicPeriod"/>
              <a:defRPr sz="1800" b="1">
                <a:solidFill>
                  <a:schemeClr val="accent5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8381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611560" y="762422"/>
            <a:ext cx="4085697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4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HY견고딕" pitchFamily="18" charset="-127"/>
                <a:ea typeface="HY견고딕" pitchFamily="18" charset="-127"/>
                <a:cs typeface="Tahoma" pitchFamily="34" charset="0"/>
              </a:rPr>
              <a:t>학습목표</a:t>
            </a:r>
          </a:p>
        </p:txBody>
      </p:sp>
      <p:sp>
        <p:nvSpPr>
          <p:cNvPr id="4" name="모서리가 둥근 직사각형 8"/>
          <p:cNvSpPr/>
          <p:nvPr userDrawn="1"/>
        </p:nvSpPr>
        <p:spPr>
          <a:xfrm>
            <a:off x="323850" y="404813"/>
            <a:ext cx="8497888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5" name="그림 29" descr="쿡북로고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9663" y="485775"/>
            <a:ext cx="12160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44824"/>
            <a:ext cx="7704856" cy="4104456"/>
          </a:xfrm>
        </p:spPr>
        <p:txBody>
          <a:bodyPr/>
          <a:lstStyle>
            <a:lvl1pPr marL="457200" indent="-457200">
              <a:lnSpc>
                <a:spcPct val="200000"/>
              </a:lnSpc>
              <a:buFont typeface="Arial" pitchFamily="34" charset="0"/>
              <a:buChar char="•"/>
              <a:defRPr sz="1800" b="1">
                <a:solidFill>
                  <a:schemeClr val="accent5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308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2124075" y="908050"/>
            <a:ext cx="2339975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 userDrawn="1"/>
        </p:nvCxnSpPr>
        <p:spPr>
          <a:xfrm>
            <a:off x="4464050" y="908050"/>
            <a:ext cx="2339975" cy="0"/>
          </a:xfrm>
          <a:prstGeom prst="line">
            <a:avLst/>
          </a:prstGeom>
          <a:ln w="76200"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6804025" y="908050"/>
            <a:ext cx="2339975" cy="0"/>
          </a:xfrm>
          <a:prstGeom prst="line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0" y="908050"/>
            <a:ext cx="2339975" cy="0"/>
          </a:xfrm>
          <a:prstGeom prst="line">
            <a:avLst/>
          </a:prstGeom>
          <a:ln w="76200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184745"/>
            <a:ext cx="8568952" cy="548680"/>
          </a:xfrm>
        </p:spPr>
        <p:txBody>
          <a:bodyPr/>
          <a:lstStyle>
            <a:lvl1pPr algn="l">
              <a:defRPr sz="2400" b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323528" y="1124744"/>
            <a:ext cx="8496944" cy="5400600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5">
                  <a:lumMod val="50000"/>
                </a:schemeClr>
              </a:buClr>
              <a:buFont typeface="Wingdings" pitchFamily="2" charset="2"/>
              <a:buChar char="n"/>
              <a:defRPr sz="2000" b="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 marL="809625" indent="-180975">
              <a:spcAft>
                <a:spcPts val="300"/>
              </a:spcAft>
              <a:buSzPct val="96000"/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 marL="990600" indent="-180975"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049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0825" y="274638"/>
            <a:ext cx="871378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0825" y="1600200"/>
            <a:ext cx="8713788" cy="4852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150"/>
            <a:ext cx="2133600" cy="254000"/>
          </a:xfrm>
          <a:prstGeom prst="rect">
            <a:avLst/>
          </a:prstGeom>
        </p:spPr>
        <p:txBody>
          <a:bodyPr/>
          <a:lstStyle>
            <a:lvl1pPr>
              <a:defRPr sz="1000">
                <a:ea typeface="굴림" charset="-127"/>
              </a:defRPr>
            </a:lvl1pPr>
          </a:lstStyle>
          <a:p>
            <a:pPr>
              <a:defRPr/>
            </a:pPr>
            <a:fld id="{596C0DF0-3143-4BFB-8F2A-1505BC79710F}" type="datetimeFigureOut">
              <a:rPr lang="ko-KR" altLang="en-US"/>
              <a:pPr>
                <a:defRPr/>
              </a:pPr>
              <a:t>2014-11-24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4625"/>
            <a:ext cx="2895600" cy="254000"/>
          </a:xfrm>
          <a:prstGeom prst="rect">
            <a:avLst/>
          </a:prstGeom>
        </p:spPr>
        <p:txBody>
          <a:bodyPr/>
          <a:lstStyle>
            <a:lvl1pPr>
              <a:defRPr sz="1000">
                <a:ea typeface="굴림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100"/>
            <a:ext cx="2133600" cy="254000"/>
          </a:xfrm>
          <a:prstGeom prst="rect">
            <a:avLst/>
          </a:prstGeom>
        </p:spPr>
        <p:txBody>
          <a:bodyPr/>
          <a:lstStyle>
            <a:lvl1pPr>
              <a:defRPr sz="1000">
                <a:ea typeface="굴림" charset="-127"/>
              </a:defRPr>
            </a:lvl1pPr>
          </a:lstStyle>
          <a:p>
            <a:pPr>
              <a:defRPr/>
            </a:pPr>
            <a:fld id="{AC62DA3C-1EDE-4DEB-801E-D290912190A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150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7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xively.com/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Chap14. </a:t>
            </a:r>
            <a:r>
              <a:rPr lang="ko-KR" altLang="en-US" smtClean="0"/>
              <a:t>인터넷 연결</a:t>
            </a:r>
            <a:endParaRPr lang="ko-KR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err="1" smtClean="0"/>
              <a:t>아두이노와</a:t>
            </a:r>
            <a:r>
              <a:rPr lang="ko-KR" altLang="en-US" dirty="0" smtClean="0"/>
              <a:t> 인터넷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 smtClean="0"/>
              <a:t>아두이노로</a:t>
            </a:r>
            <a:r>
              <a:rPr lang="ko-KR" altLang="en-US" dirty="0" smtClean="0"/>
              <a:t> 네트워킹 하기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아누이노를</a:t>
            </a:r>
            <a:r>
              <a:rPr lang="ko-KR" altLang="en-US" dirty="0" smtClean="0"/>
              <a:t> 네트워크에 연결하려면 </a:t>
            </a:r>
            <a:r>
              <a:rPr lang="ko-KR" altLang="en-US" dirty="0" err="1" smtClean="0"/>
              <a:t>이더넷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실드</a:t>
            </a:r>
            <a:r>
              <a:rPr lang="ko-KR" altLang="en-US" dirty="0" smtClean="0"/>
              <a:t> 또는 </a:t>
            </a:r>
            <a:r>
              <a:rPr lang="en-US" altLang="ko-KR" dirty="0" smtClean="0"/>
              <a:t>Wi-Fi</a:t>
            </a:r>
            <a:r>
              <a:rPr lang="ko-KR" altLang="en-US" dirty="0" err="1" smtClean="0"/>
              <a:t>실드가</a:t>
            </a:r>
            <a:r>
              <a:rPr lang="ko-KR" altLang="en-US" dirty="0" smtClean="0"/>
              <a:t> 필요하다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pPr lvl="1"/>
            <a:r>
              <a:rPr lang="ko-KR" altLang="en-US" dirty="0" smtClean="0"/>
              <a:t>이 장에서는 </a:t>
            </a:r>
            <a:r>
              <a:rPr lang="en-US" altLang="ko-KR" dirty="0" err="1" smtClean="0"/>
              <a:t>Wiznet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이더넷</a:t>
            </a:r>
            <a:r>
              <a:rPr lang="ko-KR" altLang="en-US" dirty="0" smtClean="0"/>
              <a:t> 컨트롤러 칩을 사용하는 </a:t>
            </a:r>
            <a:r>
              <a:rPr lang="ko-KR" altLang="en-US" dirty="0" err="1" smtClean="0"/>
              <a:t>이더넷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실드를</a:t>
            </a:r>
            <a:r>
              <a:rPr lang="ko-KR" altLang="en-US" dirty="0" smtClean="0"/>
              <a:t> 사용한다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이더넷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실드가</a:t>
            </a:r>
            <a:r>
              <a:rPr lang="ko-KR" altLang="en-US" dirty="0" smtClean="0"/>
              <a:t> 장착된 </a:t>
            </a:r>
            <a:r>
              <a:rPr lang="ko-KR" altLang="en-US" dirty="0" err="1" smtClean="0"/>
              <a:t>아두이노를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랜선을</a:t>
            </a:r>
            <a:r>
              <a:rPr lang="ko-KR" altLang="en-US" dirty="0" smtClean="0"/>
              <a:t> 사용하여 공유기나 </a:t>
            </a:r>
            <a:r>
              <a:rPr lang="ko-KR" altLang="en-US" dirty="0" err="1" smtClean="0"/>
              <a:t>라우터의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이더넷</a:t>
            </a:r>
            <a:r>
              <a:rPr lang="ko-KR" altLang="en-US" dirty="0" smtClean="0"/>
              <a:t> 포트에 연결한다</a:t>
            </a:r>
            <a:r>
              <a:rPr lang="en-US" altLang="ko-KR" dirty="0" smtClean="0"/>
              <a:t>. </a:t>
            </a:r>
          </a:p>
          <a:p>
            <a:pPr lvl="1"/>
            <a:endParaRPr lang="en-US" altLang="ko-KR" dirty="0" smtClean="0"/>
          </a:p>
          <a:p>
            <a:pPr marL="447675" lvl="2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280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02. </a:t>
            </a:r>
            <a:r>
              <a:rPr lang="ko-KR" altLang="en-US" smtClean="0"/>
              <a:t>웹페이지에서 아두이노 제어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smtClean="0"/>
              <a:t>입출력 제어 하드웨어 세팅</a:t>
            </a:r>
            <a:endParaRPr lang="en-US" altLang="ko-KR" smtClean="0"/>
          </a:p>
          <a:p>
            <a:pPr lvl="1"/>
            <a:r>
              <a:rPr lang="en-US" altLang="ko-KR" smtClean="0"/>
              <a:t>RGB LED</a:t>
            </a:r>
            <a:r>
              <a:rPr lang="ko-KR" altLang="en-US" smtClean="0"/>
              <a:t>와 스피커를 사용하여 회로를 아래와 같이 구성한다</a:t>
            </a:r>
            <a:r>
              <a:rPr lang="en-US" altLang="ko-KR" smtClean="0"/>
              <a:t>.</a:t>
            </a:r>
          </a:p>
          <a:p>
            <a:pPr lvl="1"/>
            <a:r>
              <a:rPr lang="ko-KR" altLang="en-US" smtClean="0"/>
              <a:t>이더넷 실드를 사용해야 하므로 </a:t>
            </a:r>
            <a:r>
              <a:rPr lang="en-US" altLang="ko-KR" smtClean="0"/>
              <a:t>RGB LED</a:t>
            </a:r>
            <a:r>
              <a:rPr lang="ko-KR" altLang="en-US" smtClean="0"/>
              <a:t>는 </a:t>
            </a:r>
            <a:r>
              <a:rPr lang="en-US" altLang="ko-KR" smtClean="0"/>
              <a:t>5-7qjs </a:t>
            </a:r>
            <a:r>
              <a:rPr lang="ko-KR" altLang="en-US" smtClean="0"/>
              <a:t>핀에</a:t>
            </a:r>
            <a:r>
              <a:rPr lang="en-US" altLang="ko-KR" smtClean="0"/>
              <a:t> </a:t>
            </a:r>
            <a:r>
              <a:rPr lang="ko-KR" altLang="en-US" smtClean="0"/>
              <a:t>스피커는 </a:t>
            </a:r>
            <a:r>
              <a:rPr lang="en-US" altLang="ko-KR" smtClean="0"/>
              <a:t>3</a:t>
            </a:r>
            <a:r>
              <a:rPr lang="ko-KR" altLang="en-US" smtClean="0"/>
              <a:t>번 핀에 연결한다</a:t>
            </a:r>
            <a:r>
              <a:rPr lang="en-US" altLang="ko-KR" smtClean="0"/>
              <a:t>. </a:t>
            </a: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5" y="2420888"/>
            <a:ext cx="4398094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30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02. </a:t>
            </a:r>
            <a:r>
              <a:rPr lang="ko-KR" altLang="en-US" smtClean="0"/>
              <a:t>웹페이지에서 아두이노 제어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smtClean="0"/>
              <a:t>웹 페이지 작성하기</a:t>
            </a:r>
            <a:endParaRPr lang="en-US" altLang="ko-KR" smtClean="0"/>
          </a:p>
          <a:p>
            <a:pPr lvl="1"/>
            <a:r>
              <a:rPr lang="ko-KR" altLang="en-US" smtClean="0"/>
              <a:t>실습에서 사용할 웹페이지는 </a:t>
            </a:r>
            <a:r>
              <a:rPr lang="en-US" altLang="ko-KR" smtClean="0"/>
              <a:t>RGB LED </a:t>
            </a:r>
            <a:r>
              <a:rPr lang="ko-KR" altLang="en-US" smtClean="0"/>
              <a:t>색상을 전환시키고 스피커에서 재생할 소리의 주파수를 변경하는 슬라이더로 구성된다</a:t>
            </a:r>
            <a:r>
              <a:rPr lang="en-US" altLang="ko-KR" smtClean="0"/>
              <a:t>. </a:t>
            </a:r>
          </a:p>
          <a:p>
            <a:pPr lvl="1"/>
            <a:r>
              <a:rPr lang="ko-KR" altLang="en-US" smtClean="0"/>
              <a:t>버튼과 슬라이더를 포함하는 웹페이지는 </a:t>
            </a:r>
            <a:r>
              <a:rPr lang="en-US" altLang="ko-KR" smtClean="0"/>
              <a:t>HTML</a:t>
            </a:r>
            <a:r>
              <a:rPr lang="ko-KR" altLang="en-US" smtClean="0"/>
              <a:t>로 만든다</a:t>
            </a:r>
            <a:r>
              <a:rPr lang="en-US" altLang="ko-KR" smtClean="0"/>
              <a:t>. </a:t>
            </a:r>
          </a:p>
          <a:p>
            <a:pPr lvl="1"/>
            <a:r>
              <a:rPr lang="ko-KR" altLang="en-US" smtClean="0"/>
              <a:t>색상 전환</a:t>
            </a:r>
            <a:r>
              <a:rPr lang="en-US" altLang="ko-KR" smtClean="0"/>
              <a:t>, </a:t>
            </a:r>
            <a:r>
              <a:rPr lang="ko-KR" altLang="en-US" smtClean="0"/>
              <a:t>재생 주파수 변경 명령은 </a:t>
            </a:r>
            <a:r>
              <a:rPr lang="en-US" altLang="ko-KR" smtClean="0"/>
              <a:t>HTTP GET </a:t>
            </a:r>
            <a:r>
              <a:rPr lang="ko-KR" altLang="en-US" smtClean="0"/>
              <a:t>프로토콜을 이용하여 아두이노에 전송된다</a:t>
            </a:r>
            <a:r>
              <a:rPr lang="en-US" altLang="ko-KR" smtClean="0"/>
              <a:t>. </a:t>
            </a:r>
          </a:p>
          <a:p>
            <a:pPr marL="266700" lvl="1" indent="0">
              <a:buNone/>
            </a:pPr>
            <a:r>
              <a:rPr lang="en-US" altLang="ko-KR" smtClean="0"/>
              <a:t> </a:t>
            </a:r>
          </a:p>
          <a:p>
            <a:r>
              <a:rPr lang="en-US" altLang="ko-KR" smtClean="0"/>
              <a:t>HTML </a:t>
            </a:r>
            <a:r>
              <a:rPr lang="ko-KR" altLang="en-US" smtClean="0"/>
              <a:t>페이지 기능</a:t>
            </a:r>
            <a:endParaRPr lang="en-US" altLang="ko-KR" smtClean="0"/>
          </a:p>
          <a:p>
            <a:pPr lvl="1"/>
            <a:r>
              <a:rPr lang="ko-KR" altLang="en-US" smtClean="0"/>
              <a:t>웹페이지에는 </a:t>
            </a:r>
            <a:r>
              <a:rPr lang="en-US" altLang="ko-KR" smtClean="0"/>
              <a:t>form</a:t>
            </a:r>
            <a:r>
              <a:rPr lang="ko-KR" altLang="en-US" smtClean="0"/>
              <a:t>구성요소 네 개가 생성된다</a:t>
            </a:r>
            <a:r>
              <a:rPr lang="en-US" altLang="ko-KR" smtClean="0"/>
              <a:t>. </a:t>
            </a:r>
          </a:p>
          <a:p>
            <a:pPr lvl="1"/>
            <a:r>
              <a:rPr lang="en-US" altLang="ko-KR" smtClean="0"/>
              <a:t>&lt;form&gt;</a:t>
            </a:r>
            <a:r>
              <a:rPr lang="ko-KR" altLang="en-US" smtClean="0"/>
              <a:t>은 </a:t>
            </a:r>
            <a:r>
              <a:rPr lang="en-US" altLang="ko-KR" smtClean="0"/>
              <a:t>form</a:t>
            </a:r>
            <a:r>
              <a:rPr lang="ko-KR" altLang="en-US" smtClean="0"/>
              <a:t>의 시작</a:t>
            </a:r>
            <a:r>
              <a:rPr lang="en-US" altLang="ko-KR" smtClean="0"/>
              <a:t>, &lt;/form&gt;</a:t>
            </a:r>
            <a:r>
              <a:rPr lang="ko-KR" altLang="en-US" smtClean="0"/>
              <a:t>은 그 끝을 지정한다</a:t>
            </a:r>
            <a:r>
              <a:rPr lang="en-US" altLang="ko-KR" smtClean="0"/>
              <a:t>.</a:t>
            </a:r>
          </a:p>
          <a:p>
            <a:pPr lvl="1"/>
            <a:r>
              <a:rPr lang="en-US" altLang="ko-KR" smtClean="0"/>
              <a:t>&lt;input /&gt; </a:t>
            </a:r>
            <a:r>
              <a:rPr lang="ko-KR" altLang="en-US" smtClean="0"/>
              <a:t>태그는 </a:t>
            </a:r>
            <a:r>
              <a:rPr lang="en-US" altLang="ko-KR" smtClean="0"/>
              <a:t>form </a:t>
            </a:r>
            <a:r>
              <a:rPr lang="ko-KR" altLang="en-US" smtClean="0"/>
              <a:t>을</a:t>
            </a:r>
            <a:r>
              <a:rPr lang="en-US" altLang="ko-KR" smtClean="0"/>
              <a:t> </a:t>
            </a:r>
            <a:r>
              <a:rPr lang="ko-KR" altLang="en-US" smtClean="0"/>
              <a:t>서버로 전송할 때 전달할 데이터를 입력할 때 사용된다</a:t>
            </a:r>
            <a:r>
              <a:rPr lang="en-US" altLang="ko-KR" smtClean="0"/>
              <a:t>.</a:t>
            </a:r>
          </a:p>
          <a:p>
            <a:pPr lvl="1"/>
            <a:r>
              <a:rPr lang="en-US" altLang="ko-KR" smtClean="0"/>
              <a:t>range input </a:t>
            </a:r>
            <a:r>
              <a:rPr lang="ko-KR" altLang="en-US" smtClean="0"/>
              <a:t>태그로는 주파수 선택을 위한 슬라이더를 만들 수 있다</a:t>
            </a:r>
            <a:r>
              <a:rPr lang="en-US" altLang="ko-KR" smtClean="0"/>
              <a:t>. 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50282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3941" y="1268760"/>
            <a:ext cx="7921625" cy="45365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&lt;form action= '' method= 'get'&gt;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&lt;input type= 'hidden' name= 'L' value= '7' /&gt;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&lt;input type= 'submit' value= 'Toggle Red' /&gt;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&lt;/form&gt;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&lt;form action= '' method= 'get'&gt;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&lt;input type= 'hidden' name= 'L' value= '6' /&gt;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&lt;input type= 'submit' value= 'Toggle Green' /&gt;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&lt;/form&gt;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&lt;form action= '' method= 'get'&gt;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&lt;input type= 'hidden' name= 'L' value= '5' /&gt;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&lt;input type= 'submit' value= 'Toggle Blue' /&gt;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&lt;/form&gt;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&lt;form action= '' method= 'get'&gt;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&lt;input type= 'range' name= 'S' min= '0' max= '1000' step= '100' value= '0' /&gt;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&lt;input type= 'submit' value= 'Set Frequency' /&gt;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&lt;/form&gt;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14-1 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HTML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웹페이지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작성하기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4605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2737"/>
            <a:ext cx="4536504" cy="216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05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 smtClean="0"/>
              <a:t>아두이노</a:t>
            </a:r>
            <a:r>
              <a:rPr lang="ko-KR" altLang="en-US" dirty="0" smtClean="0"/>
              <a:t> 서버 프로그램 작성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네트워크 연결 및 </a:t>
            </a:r>
            <a:r>
              <a:rPr lang="en-US" altLang="ko-KR" dirty="0" smtClean="0"/>
              <a:t>DHCP</a:t>
            </a:r>
            <a:r>
              <a:rPr lang="ko-KR" altLang="en-US" dirty="0" smtClean="0"/>
              <a:t>를 사용한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 할당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프로그램의 맨 위에서 </a:t>
            </a:r>
            <a:r>
              <a:rPr lang="en-US" altLang="ko-KR" dirty="0" smtClean="0"/>
              <a:t>SPI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Ethernet </a:t>
            </a:r>
            <a:r>
              <a:rPr lang="ko-KR" altLang="en-US" dirty="0" smtClean="0"/>
              <a:t>라이브러리를 추가한다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dirty="0" err="1" smtClean="0"/>
              <a:t>이더넷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실드의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MAC </a:t>
            </a:r>
            <a:r>
              <a:rPr lang="ko-KR" altLang="en-US" dirty="0" smtClean="0"/>
              <a:t>주소를 정의하고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EthernetServer</a:t>
            </a:r>
            <a:r>
              <a:rPr lang="en-US" altLang="ko-KR" dirty="0" smtClean="0"/>
              <a:t> </a:t>
            </a:r>
            <a:r>
              <a:rPr lang="ko-KR" altLang="en-US" dirty="0" smtClean="0"/>
              <a:t>객체 </a:t>
            </a:r>
            <a:r>
              <a:rPr lang="ko-KR" altLang="en-US" dirty="0" err="1" smtClean="0"/>
              <a:t>인스턴스를</a:t>
            </a:r>
            <a:r>
              <a:rPr lang="ko-KR" altLang="en-US" dirty="0" smtClean="0"/>
              <a:t> 생성한다</a:t>
            </a:r>
            <a:r>
              <a:rPr lang="en-US" altLang="ko-KR" dirty="0" smtClean="0"/>
              <a:t>.</a:t>
            </a:r>
          </a:p>
          <a:p>
            <a:pPr lvl="2"/>
            <a:r>
              <a:rPr lang="en-US" altLang="ko-KR" dirty="0" smtClean="0"/>
              <a:t>setup()</a:t>
            </a:r>
            <a:r>
              <a:rPr lang="ko-KR" altLang="en-US" dirty="0" smtClean="0"/>
              <a:t>함수에서는 </a:t>
            </a:r>
            <a:r>
              <a:rPr lang="en-US" altLang="ko-KR" dirty="0" smtClean="0"/>
              <a:t>MAC </a:t>
            </a:r>
            <a:r>
              <a:rPr lang="ko-KR" altLang="en-US" dirty="0" smtClean="0"/>
              <a:t>주소를 사용하여 </a:t>
            </a:r>
            <a:r>
              <a:rPr lang="ko-KR" altLang="en-US" dirty="0" err="1" smtClean="0"/>
              <a:t>이더넷</a:t>
            </a:r>
            <a:r>
              <a:rPr lang="ko-KR" altLang="en-US" dirty="0" smtClean="0"/>
              <a:t> 세션을 시작한다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dirty="0" err="1" smtClean="0"/>
              <a:t>이더넷</a:t>
            </a:r>
            <a:r>
              <a:rPr lang="ko-KR" altLang="en-US" dirty="0" smtClean="0"/>
              <a:t> 세션을 시작할 때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주소를 비워두면 </a:t>
            </a:r>
            <a:r>
              <a:rPr lang="ko-KR" altLang="en-US" dirty="0" err="1" smtClean="0"/>
              <a:t>아두이노가</a:t>
            </a:r>
            <a:r>
              <a:rPr lang="ko-KR" altLang="en-US" dirty="0" smtClean="0"/>
              <a:t> </a:t>
            </a:r>
            <a:r>
              <a:rPr lang="en-US" altLang="ko-KR" dirty="0" smtClean="0"/>
              <a:t>DHCP</a:t>
            </a:r>
            <a:r>
              <a:rPr lang="ko-KR" altLang="en-US" dirty="0" smtClean="0"/>
              <a:t>로 네트워크에 연결한다</a:t>
            </a:r>
            <a:r>
              <a:rPr lang="en-US" altLang="ko-KR" smtClean="0"/>
              <a:t>. </a:t>
            </a:r>
            <a:endParaRPr lang="en-US" altLang="ko-KR" smtClean="0"/>
          </a:p>
          <a:p>
            <a:pPr lvl="2"/>
            <a:endParaRPr lang="en-US" altLang="ko-KR" dirty="0"/>
          </a:p>
          <a:p>
            <a:pPr lvl="1"/>
            <a:r>
              <a:rPr lang="ko-KR" altLang="en-US" dirty="0" smtClean="0"/>
              <a:t>클라이언트 요청에 응답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Loop</a:t>
            </a:r>
            <a:r>
              <a:rPr lang="ko-KR" altLang="en-US" dirty="0" smtClean="0"/>
              <a:t>문은 상태 변수를 사용하여 어떤 작업이 수행되었는지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클라이언트와 통신에 성공하려면 어떤 것이 필요한지를 계속 추적한다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dirty="0" err="1" smtClean="0"/>
              <a:t>아두이노는</a:t>
            </a:r>
            <a:r>
              <a:rPr lang="ko-KR" altLang="en-US" dirty="0" smtClean="0"/>
              <a:t> 클라이언트와 서버의 연결을 확인하고 클라이언트가 연결되면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응답헤더와 요청 받은 </a:t>
            </a:r>
            <a:r>
              <a:rPr lang="en-US" altLang="ko-KR" dirty="0" smtClean="0"/>
              <a:t>HTML </a:t>
            </a:r>
            <a:r>
              <a:rPr lang="ko-KR" altLang="en-US" dirty="0" err="1" smtClean="0"/>
              <a:t>웹페이지를</a:t>
            </a:r>
            <a:r>
              <a:rPr lang="ko-KR" altLang="en-US" dirty="0" smtClean="0"/>
              <a:t> 반환한다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dirty="0" err="1" smtClean="0"/>
              <a:t>아두이노</a:t>
            </a:r>
            <a:r>
              <a:rPr lang="ko-KR" altLang="en-US" dirty="0" smtClean="0"/>
              <a:t> 서버에 없는 </a:t>
            </a:r>
            <a:r>
              <a:rPr lang="ko-KR" altLang="en-US" dirty="0" err="1" smtClean="0"/>
              <a:t>웹페이지를</a:t>
            </a:r>
            <a:r>
              <a:rPr lang="ko-KR" altLang="en-US" dirty="0" smtClean="0"/>
              <a:t> 요청하면 </a:t>
            </a:r>
            <a:r>
              <a:rPr lang="en-US" altLang="ko-KR" dirty="0" smtClean="0"/>
              <a:t>404 </a:t>
            </a:r>
            <a:r>
              <a:rPr lang="ko-KR" altLang="en-US" dirty="0" smtClean="0"/>
              <a:t>응답 헤더를 보낸다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dirty="0" err="1" smtClean="0"/>
              <a:t>웹페이지가</a:t>
            </a:r>
            <a:r>
              <a:rPr lang="ko-KR" altLang="en-US" dirty="0" smtClean="0"/>
              <a:t> 있다면 </a:t>
            </a:r>
            <a:r>
              <a:rPr lang="en-US" altLang="ko-KR" dirty="0" smtClean="0"/>
              <a:t>200 </a:t>
            </a:r>
            <a:r>
              <a:rPr lang="ko-KR" altLang="en-US" dirty="0" smtClean="0"/>
              <a:t>응답 헤더와 전송할 문서의 형식을 정의하여 보낸다</a:t>
            </a:r>
            <a:r>
              <a:rPr lang="en-US" altLang="ko-KR" dirty="0" smtClean="0"/>
              <a:t>.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815" y="5876503"/>
            <a:ext cx="210502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18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941" y="1268760"/>
            <a:ext cx="7921625" cy="53285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아두이노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웹서버</a:t>
            </a:r>
            <a:endParaRPr lang="ko-KR" altLang="en-US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코드 일부분은 아래의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MIT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라이선스에서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가져옴</a:t>
            </a:r>
            <a:endParaRPr lang="ko-KR" altLang="en-US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bildr.org/2011/06/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arduino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-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-pin-control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Ethernet.h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SPI.h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BLUE= 5;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GREEN=6;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RED=7;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SPEAKER= 3;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와 스피커의 주파수를 제어하는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freq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pin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변수 정의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다른 부품을 연결할 때는 여기에서 변수를 정의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freq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=0;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pin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이더넷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실드의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MAC 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주소 설정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보통은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실드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뒷면에 스티커로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MAC 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주소가 프린트되어 있음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//MAC 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주소가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없의면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이 실습의 주소를 그대로 사용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byte mac[]= { 0x90, 0xA2, 0xDA, 0x00, 0x4A, 0xE0 };</a:t>
            </a:r>
          </a:p>
          <a:p>
            <a:pPr>
              <a:defRPr/>
            </a:pPr>
            <a:endParaRPr lang="en-US" altLang="ko-KR" sz="12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웹서버의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기본 포트인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80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포트로 서버 설정</a:t>
            </a:r>
          </a:p>
          <a:p>
            <a:pPr>
              <a:defRPr/>
            </a:pP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EthernetServer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server=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EthernetServer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(80);</a:t>
            </a:r>
          </a:p>
          <a:p>
            <a:pPr>
              <a:defRPr/>
            </a:pP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boolean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receiving= false; 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데이터를 수신하는지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모니터링할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receiving 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함수 정의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14-2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웹 서버 프로그램 작성하기</a:t>
            </a:r>
          </a:p>
        </p:txBody>
      </p:sp>
    </p:spTree>
    <p:extLst>
      <p:ext uri="{BB962C8B-B14F-4D97-AF65-F5344CB8AC3E}">
        <p14:creationId xmlns:p14="http://schemas.microsoft.com/office/powerpoint/2010/main" val="3564247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941" y="1268760"/>
            <a:ext cx="7921625" cy="55892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setup()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Serial.begin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(9600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pinMode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(RED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OUTPUT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pinMode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(GREEN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OUTPUT);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pinMode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(BLUE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OUTPUT);</a:t>
            </a:r>
          </a:p>
          <a:p>
            <a:pPr>
              <a:defRPr/>
            </a:pPr>
            <a:endParaRPr lang="en-US" altLang="ko-KR" sz="12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//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DHCP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연결하여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IP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를 할당 받음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if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(!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Ethernet.begin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(mac))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{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("Could not Configure Ethernet with DHCP.");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return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}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else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{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("Ethernet Configured!");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}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아두이노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웹서버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시작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server.begin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("Server Started.\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nLocal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IP: 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Ethernet.localIP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loop()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EthernetClient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client=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server.available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if(client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 //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아두이노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웹서버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사용 </a:t>
            </a: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가능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14-2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웹 서버 프로그램 작성하기</a:t>
            </a:r>
          </a:p>
        </p:txBody>
      </p:sp>
    </p:spTree>
    <p:extLst>
      <p:ext uri="{BB962C8B-B14F-4D97-AF65-F5344CB8AC3E}">
        <p14:creationId xmlns:p14="http://schemas.microsoft.com/office/powerpoint/2010/main" val="3245069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941" y="1268760"/>
            <a:ext cx="7921625" cy="55892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{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빈칸으로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HTTP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요청 완료</a:t>
            </a:r>
          </a:p>
          <a:p>
            <a:pPr>
              <a:defRPr/>
            </a:pP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boolean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currentLineIsBlank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=true;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boolean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sentHeader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false;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while(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client.connected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{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client.available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char c=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client.read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입력 버퍼에서 데이터 읽음</a:t>
            </a:r>
          </a:p>
          <a:p>
            <a:pPr>
              <a:defRPr/>
            </a:pP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if(receiving&amp;&amp;c= =' ') receiving= false;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수신 완료 확인</a:t>
            </a:r>
          </a:p>
          <a:p>
            <a:pPr>
              <a:defRPr/>
            </a:pP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if(c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= '?') receiving=true; //GET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요청에서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'?'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찾기</a:t>
            </a:r>
          </a:p>
          <a:p>
            <a:pPr>
              <a:defRPr/>
            </a:pP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//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GET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요청이 있음</a:t>
            </a:r>
          </a:p>
          <a:p>
            <a:pPr>
              <a:defRPr/>
            </a:pP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if(receiving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{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//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제어 명령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(L)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을 받았는지 확인 후 처리</a:t>
            </a:r>
          </a:p>
          <a:p>
            <a:pPr>
              <a:defRPr/>
            </a:pP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if(c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='L')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{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("Toggling Pin");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pin=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client.parseInt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(pin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digitalWrite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(pin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!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digitalRead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(pin));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break;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}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스피커 제어 명령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(S)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을 받았는지 확인 후 </a:t>
            </a: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처리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14-2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웹 서버 프로그램 작성하기</a:t>
            </a:r>
          </a:p>
        </p:txBody>
      </p:sp>
    </p:spTree>
    <p:extLst>
      <p:ext uri="{BB962C8B-B14F-4D97-AF65-F5344CB8AC3E}">
        <p14:creationId xmlns:p14="http://schemas.microsoft.com/office/powerpoint/2010/main" val="53047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941" y="1268760"/>
            <a:ext cx="7921625" cy="55892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else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if(c= ='S')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("Setting Frequency to");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freq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client.parseInt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freq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if(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freq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=0)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    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noTone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(SPEAKER);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else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    tone(SPEAKER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freq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   break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}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추가 부품을 연결하면 여기에 처리 내용을 삽입할 수 있음</a:t>
            </a:r>
          </a:p>
          <a:p>
            <a:pPr>
              <a:defRPr/>
            </a:pP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//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HTTP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응답 처리 및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HTML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페이지 작성</a:t>
            </a:r>
          </a:p>
          <a:p>
            <a:pPr>
              <a:defRPr/>
            </a:pP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if(!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sentHeader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{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정상 수신 응답 헤더</a:t>
            </a:r>
          </a:p>
          <a:p>
            <a:pPr>
              <a:defRPr/>
            </a:pP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("HTTP/1.1 200 OK");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("Content-Type: text/html\n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빨간색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 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점멸 버튼 처리</a:t>
            </a:r>
          </a:p>
          <a:p>
            <a:pPr>
              <a:defRPr/>
            </a:pP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("&lt;form action= '' method= 'get'&gt;");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("&lt;input type= 'hidden' name= 'L' value= '7' /&gt;");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("&lt;input type= 'submit' value= 'Toggle Red' /&gt;");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("&lt;/form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&gt;");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초록색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 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점멸 버튼 처리</a:t>
            </a:r>
          </a:p>
          <a:p>
            <a:pPr>
              <a:defRPr/>
            </a:pP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("&lt;form action= '' method= 'get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'&gt;");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 	 	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14-2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웹 서버 프로그램 작성하기</a:t>
            </a:r>
          </a:p>
        </p:txBody>
      </p:sp>
    </p:spTree>
    <p:extLst>
      <p:ext uri="{BB962C8B-B14F-4D97-AF65-F5344CB8AC3E}">
        <p14:creationId xmlns:p14="http://schemas.microsoft.com/office/powerpoint/2010/main" val="378052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683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941" y="1457064"/>
            <a:ext cx="7921625" cy="54009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("&lt;input type= 'hidden' name= 'L' value= '6' /&gt;");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("&lt;input type= 'submit' value= 'Toggle Green' /&gt;");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("&lt;/form&gt;");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 	 	</a:t>
            </a: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파란색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점멸 버튼 처리</a:t>
            </a:r>
          </a:p>
          <a:p>
            <a:pPr>
              <a:defRPr/>
            </a:pP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("&lt;form action= '' method= 'get'&gt;");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("&lt;input type= 'hidden' name= 'L' value= '5' /&gt;");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("&lt;input type= 'submit' value= 'Toggle Blue' /&gt;");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("&lt;/form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&gt;");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스피커 주파수 슬라이더 처리</a:t>
            </a:r>
          </a:p>
          <a:p>
            <a:pPr>
              <a:defRPr/>
            </a:pP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("&lt;form action= '' method= 'get'&gt;");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("&lt;input type= 'range' name= 'S' min= '0' max= '1000' step=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'100‘ 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value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'0'/&gt;");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("&lt;input type= 'submit' value= 'Set Frequency' /&gt;");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("&lt;/form&gt;");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추가 부품을 장착하면 필요한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HTML 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페이지 내용을 여기에 작성</a:t>
            </a:r>
          </a:p>
          <a:p>
            <a:pPr>
              <a:defRPr/>
            </a:pP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sentHeader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=true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}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if(c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= '\n'&amp;&amp;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currentLineIsBlank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 break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if(c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= '\n')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{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currentLineIsBlank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=true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}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else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if(c!=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'\r')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{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currentLineIsBlank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=false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14-2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웹 서버 프로그램 작성하기</a:t>
            </a:r>
          </a:p>
        </p:txBody>
      </p:sp>
    </p:spTree>
    <p:extLst>
      <p:ext uri="{BB962C8B-B14F-4D97-AF65-F5344CB8AC3E}">
        <p14:creationId xmlns:p14="http://schemas.microsoft.com/office/powerpoint/2010/main" val="102284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941" y="1268760"/>
            <a:ext cx="7921625" cy="237626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   }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}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}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delay(5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 //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웹브라우저가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페이지를 로딩할 수 있도록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5ms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대기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client.stop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연결 종료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14-2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웹 서버 프로그램 작성하기</a:t>
            </a:r>
          </a:p>
        </p:txBody>
      </p:sp>
    </p:spTree>
    <p:extLst>
      <p:ext uri="{BB962C8B-B14F-4D97-AF65-F5344CB8AC3E}">
        <p14:creationId xmlns:p14="http://schemas.microsoft.com/office/powerpoint/2010/main" val="424604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프로그램 실행하기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 코드 내의 </a:t>
            </a:r>
            <a:r>
              <a:rPr lang="en-US" altLang="ko-KR" dirty="0" smtClean="0"/>
              <a:t>MAC </a:t>
            </a:r>
            <a:r>
              <a:rPr lang="ko-KR" altLang="en-US" dirty="0" smtClean="0"/>
              <a:t>주소는 실제 사용하는 </a:t>
            </a:r>
            <a:r>
              <a:rPr lang="ko-KR" altLang="en-US" dirty="0" err="1" smtClean="0"/>
              <a:t>이더넷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실드의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MAC </a:t>
            </a:r>
            <a:r>
              <a:rPr lang="ko-KR" altLang="en-US" dirty="0" smtClean="0"/>
              <a:t>주소로 고쳐야 한다</a:t>
            </a:r>
            <a:r>
              <a:rPr lang="en-US" altLang="ko-KR" dirty="0" smtClean="0"/>
              <a:t>. </a:t>
            </a:r>
          </a:p>
          <a:p>
            <a:pPr lvl="1"/>
            <a:r>
              <a:rPr lang="en-US" altLang="ko-KR" dirty="0" smtClean="0"/>
              <a:t>MAC </a:t>
            </a:r>
            <a:r>
              <a:rPr lang="ko-KR" altLang="en-US" dirty="0" smtClean="0"/>
              <a:t>주소를 찾을 수 없다면 교재에 있는 </a:t>
            </a:r>
            <a:r>
              <a:rPr lang="en-US" altLang="ko-KR" dirty="0" smtClean="0"/>
              <a:t>MAC</a:t>
            </a:r>
            <a:r>
              <a:rPr lang="ko-KR" altLang="en-US" dirty="0" smtClean="0"/>
              <a:t>주소를 그대로 사용해도 되나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학교와 같은 실습 상황에서는 </a:t>
            </a:r>
            <a:r>
              <a:rPr lang="en-US" altLang="ko-KR" dirty="0" smtClean="0"/>
              <a:t>MAC</a:t>
            </a:r>
            <a:r>
              <a:rPr lang="ko-KR" altLang="en-US" dirty="0" smtClean="0"/>
              <a:t>주소 충돌이 생기게 되므로 동일 네트워크 내에서는 고유한 </a:t>
            </a:r>
            <a:r>
              <a:rPr lang="en-US" altLang="ko-KR" dirty="0" smtClean="0"/>
              <a:t>MAC </a:t>
            </a:r>
            <a:r>
              <a:rPr lang="ko-KR" altLang="en-US" dirty="0" smtClean="0"/>
              <a:t>주소를 사용해야 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예제를 </a:t>
            </a:r>
            <a:r>
              <a:rPr lang="ko-KR" altLang="en-US" dirty="0" err="1" smtClean="0"/>
              <a:t>아두이노로</a:t>
            </a:r>
            <a:r>
              <a:rPr lang="ko-KR" altLang="en-US" dirty="0" smtClean="0"/>
              <a:t> 업로드하고 시리얼 모니터를 실행해서 결과를 확인하면 다음과 같을 것이다</a:t>
            </a:r>
            <a:r>
              <a:rPr lang="en-US" altLang="ko-KR" dirty="0" smtClean="0"/>
              <a:t>.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3212976"/>
            <a:ext cx="459105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34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네트워크에서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제어하기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서버 프로그램이 실행되는 </a:t>
            </a:r>
            <a:r>
              <a:rPr lang="ko-KR" altLang="en-US" dirty="0" err="1" smtClean="0"/>
              <a:t>아두이노가</a:t>
            </a:r>
            <a:r>
              <a:rPr lang="ko-KR" altLang="en-US" dirty="0" smtClean="0"/>
              <a:t> 유효한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주소로 네트워크에 연결되었다면 </a:t>
            </a:r>
            <a:r>
              <a:rPr lang="ko-KR" altLang="en-US" dirty="0" err="1" smtClean="0"/>
              <a:t>웹브라우저를</a:t>
            </a:r>
            <a:r>
              <a:rPr lang="ko-KR" altLang="en-US" dirty="0" smtClean="0"/>
              <a:t> 통해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서버에 접속해서 </a:t>
            </a:r>
            <a:r>
              <a:rPr lang="ko-KR" altLang="en-US" dirty="0" err="1" smtClean="0"/>
              <a:t>아두이노를</a:t>
            </a:r>
            <a:r>
              <a:rPr lang="ko-KR" altLang="en-US" dirty="0" smtClean="0"/>
              <a:t> 제어할 수 있다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이 실습 </a:t>
            </a:r>
            <a:r>
              <a:rPr lang="ko-KR" altLang="en-US" dirty="0" err="1" smtClean="0"/>
              <a:t>에제가</a:t>
            </a:r>
            <a:r>
              <a:rPr lang="ko-KR" altLang="en-US" dirty="0" smtClean="0"/>
              <a:t> 잘 작동하려면 컴퓨터와 </a:t>
            </a:r>
            <a:r>
              <a:rPr lang="ko-KR" altLang="en-US" dirty="0" err="1" smtClean="0"/>
              <a:t>아두이노가</a:t>
            </a:r>
            <a:r>
              <a:rPr lang="ko-KR" altLang="en-US" dirty="0" smtClean="0"/>
              <a:t> 같은 네트워크에 있어야 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웹브라우저의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주소창에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할당받은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주소를 입력하면 실습 </a:t>
            </a:r>
            <a:r>
              <a:rPr lang="ko-KR" altLang="en-US" dirty="0" err="1" smtClean="0"/>
              <a:t>에제에서</a:t>
            </a:r>
            <a:r>
              <a:rPr lang="ko-KR" altLang="en-US" dirty="0" smtClean="0"/>
              <a:t> 작성한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페이지가 열린다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각 색상의 </a:t>
            </a:r>
            <a:r>
              <a:rPr lang="en-US" altLang="ko-KR" dirty="0" smtClean="0"/>
              <a:t>LED</a:t>
            </a:r>
            <a:r>
              <a:rPr lang="ko-KR" altLang="en-US" dirty="0" smtClean="0"/>
              <a:t>를 켜고 끄는 버튼과 스피커 주파수 설정 슬라이더를 움직인 후 </a:t>
            </a:r>
            <a:r>
              <a:rPr lang="en-US" altLang="ko-KR" dirty="0" smtClean="0"/>
              <a:t>&lt;Adjustment&gt; </a:t>
            </a:r>
            <a:r>
              <a:rPr lang="ko-KR" altLang="en-US" dirty="0" smtClean="0"/>
              <a:t>버튼을 클릭해보자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웹페이지를</a:t>
            </a:r>
            <a:r>
              <a:rPr lang="ko-KR" altLang="en-US" dirty="0" smtClean="0"/>
              <a:t> 조작할 때마다 </a:t>
            </a:r>
            <a:r>
              <a:rPr lang="ko-KR" altLang="en-US" dirty="0" err="1" smtClean="0"/>
              <a:t>아두이노가</a:t>
            </a:r>
            <a:r>
              <a:rPr lang="ko-KR" altLang="en-US" dirty="0" smtClean="0"/>
              <a:t> 응답하는 것을 확인할 수 있다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1578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제어</a:t>
            </a:r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593489" y="1052737"/>
            <a:ext cx="5130639" cy="504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6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err="1" smtClean="0"/>
              <a:t>Xively</a:t>
            </a:r>
            <a:r>
              <a:rPr lang="ko-KR" altLang="en-US" dirty="0" smtClean="0"/>
              <a:t>에 실시간으로 데이터 </a:t>
            </a:r>
            <a:r>
              <a:rPr lang="ko-KR" altLang="en-US" dirty="0" err="1" smtClean="0"/>
              <a:t>피드</a:t>
            </a:r>
            <a:r>
              <a:rPr lang="ko-KR" altLang="en-US" dirty="0" smtClean="0"/>
              <a:t> 구축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이번에는 </a:t>
            </a:r>
            <a:r>
              <a:rPr lang="ko-KR" altLang="en-US" dirty="0" err="1" smtClean="0"/>
              <a:t>아두이노가</a:t>
            </a:r>
            <a:r>
              <a:rPr lang="ko-KR" altLang="en-US" dirty="0" smtClean="0"/>
              <a:t> 인터넷 서비스에 요청을 전송한다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아두이노에서</a:t>
            </a:r>
            <a:r>
              <a:rPr lang="ko-KR" altLang="en-US" dirty="0" smtClean="0"/>
              <a:t> 보낸 실시간 데이터로 그래프를 만들기 위해 </a:t>
            </a:r>
            <a:r>
              <a:rPr lang="en-US" altLang="ko-KR" dirty="0" err="1" smtClean="0"/>
              <a:t>Xively</a:t>
            </a:r>
            <a:r>
              <a:rPr lang="en-US" altLang="ko-KR" dirty="0" smtClean="0"/>
              <a:t> </a:t>
            </a:r>
            <a:r>
              <a:rPr lang="ko-KR" altLang="en-US" dirty="0" smtClean="0"/>
              <a:t>온라인 그래픽 서비스를 이용한다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계정 만들기</a:t>
            </a:r>
            <a:endParaRPr lang="en-US" altLang="ko-KR" dirty="0"/>
          </a:p>
          <a:p>
            <a:pPr lvl="2"/>
            <a:r>
              <a:rPr lang="en-US" altLang="ko-KR" dirty="0" smtClean="0">
                <a:hlinkClick r:id="rId2"/>
              </a:rPr>
              <a:t>www.xively.com</a:t>
            </a:r>
            <a:r>
              <a:rPr lang="ko-KR" altLang="en-US" dirty="0" smtClean="0"/>
              <a:t>에 접속하여 새 계정을 만든다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pPr lvl="1"/>
            <a:r>
              <a:rPr lang="ko-KR" altLang="en-US" dirty="0" smtClean="0"/>
              <a:t>데이터 </a:t>
            </a:r>
            <a:r>
              <a:rPr lang="ko-KR" altLang="en-US" dirty="0" err="1" smtClean="0"/>
              <a:t>피드</a:t>
            </a:r>
            <a:r>
              <a:rPr lang="ko-KR" altLang="en-US" dirty="0" smtClean="0"/>
              <a:t> 생성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계정이 활성화 되면 </a:t>
            </a:r>
            <a:r>
              <a:rPr lang="en-US" altLang="ko-KR" dirty="0" err="1" smtClean="0"/>
              <a:t>Xively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웹페이지</a:t>
            </a:r>
            <a:r>
              <a:rPr lang="en-US" altLang="ko-KR" dirty="0" smtClean="0"/>
              <a:t>&gt;[DEVELOP]&gt;{+Add Device]</a:t>
            </a:r>
            <a:r>
              <a:rPr lang="ko-KR" altLang="en-US" dirty="0" smtClean="0"/>
              <a:t>를 선택하고 데이터 </a:t>
            </a:r>
            <a:r>
              <a:rPr lang="ko-KR" altLang="en-US" dirty="0" err="1" smtClean="0"/>
              <a:t>피드를</a:t>
            </a:r>
            <a:r>
              <a:rPr lang="ko-KR" altLang="en-US" dirty="0" smtClean="0"/>
              <a:t> 만든다</a:t>
            </a:r>
            <a:r>
              <a:rPr lang="en-US" altLang="ko-KR" dirty="0" smtClean="0"/>
              <a:t>. </a:t>
            </a:r>
          </a:p>
          <a:p>
            <a:pPr lvl="2"/>
            <a:endParaRPr lang="en-US" altLang="ko-KR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4568" y="3958689"/>
            <a:ext cx="2901887" cy="2638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705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err="1" smtClean="0"/>
              <a:t>Xively</a:t>
            </a:r>
            <a:r>
              <a:rPr lang="ko-KR" altLang="en-US" dirty="0" smtClean="0"/>
              <a:t>에 실시간으로 데이터 </a:t>
            </a:r>
            <a:r>
              <a:rPr lang="ko-KR" altLang="en-US" dirty="0" err="1" smtClean="0"/>
              <a:t>피드</a:t>
            </a:r>
            <a:r>
              <a:rPr lang="ko-KR" altLang="en-US" dirty="0" smtClean="0"/>
              <a:t> 구축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Xively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HttpClient</a:t>
            </a:r>
            <a:r>
              <a:rPr lang="en-US" altLang="ko-KR" dirty="0" smtClean="0"/>
              <a:t> </a:t>
            </a:r>
            <a:r>
              <a:rPr lang="ko-KR" altLang="en-US" dirty="0" smtClean="0"/>
              <a:t>라이브러리 설치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아두이노가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Xively</a:t>
            </a:r>
            <a:r>
              <a:rPr lang="en-US" altLang="ko-KR" dirty="0" smtClean="0"/>
              <a:t> </a:t>
            </a:r>
            <a:r>
              <a:rPr lang="ko-KR" altLang="en-US" dirty="0" smtClean="0"/>
              <a:t>서비스를 사용하여 웹과 통신하기 쉽도록 </a:t>
            </a:r>
            <a:r>
              <a:rPr lang="en-US" altLang="ko-KR" dirty="0" err="1" smtClean="0"/>
              <a:t>Xively</a:t>
            </a:r>
            <a:r>
              <a:rPr lang="en-US" altLang="ko-KR" dirty="0" smtClean="0"/>
              <a:t> </a:t>
            </a:r>
            <a:r>
              <a:rPr lang="ko-KR" altLang="en-US" dirty="0" smtClean="0"/>
              <a:t>라이브러리를 설치한다</a:t>
            </a:r>
            <a:r>
              <a:rPr lang="en-US" altLang="ko-KR" dirty="0" smtClean="0"/>
              <a:t>. </a:t>
            </a:r>
          </a:p>
          <a:p>
            <a:pPr lvl="2"/>
            <a:r>
              <a:rPr lang="en-US" altLang="ko-KR" dirty="0" err="1" smtClean="0"/>
              <a:t>HttpClient</a:t>
            </a:r>
            <a:r>
              <a:rPr lang="en-US" altLang="ko-KR" dirty="0" smtClean="0"/>
              <a:t> </a:t>
            </a:r>
            <a:r>
              <a:rPr lang="ko-KR" altLang="en-US" dirty="0" smtClean="0"/>
              <a:t>라이브러리도 필요하므로 함께 설치한다</a:t>
            </a:r>
            <a:r>
              <a:rPr lang="en-US" altLang="ko-KR" dirty="0" smtClean="0"/>
              <a:t>. </a:t>
            </a:r>
          </a:p>
          <a:p>
            <a:pPr lvl="2"/>
            <a:r>
              <a:rPr lang="en-US" altLang="ko-KR" dirty="0" smtClean="0"/>
              <a:t>github.com/</a:t>
            </a:r>
            <a:r>
              <a:rPr lang="en-US" altLang="ko-KR" dirty="0" err="1" smtClean="0"/>
              <a:t>xively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xively-arduino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github.com/</a:t>
            </a:r>
            <a:r>
              <a:rPr lang="en-US" altLang="ko-KR" dirty="0" err="1" smtClean="0"/>
              <a:t>amcewen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HttpClient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다운 로드 후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다음과 같이 라이브러리를 설치한다</a:t>
            </a:r>
            <a:r>
              <a:rPr lang="en-US" altLang="ko-KR" dirty="0" smtClean="0"/>
              <a:t>.</a:t>
            </a:r>
          </a:p>
          <a:p>
            <a:pPr lvl="3"/>
            <a:r>
              <a:rPr lang="ko-KR" altLang="en-US" dirty="0" smtClean="0"/>
              <a:t>압축을 풀고 폴더 이름을 각각 </a:t>
            </a:r>
            <a:r>
              <a:rPr lang="en-US" altLang="ko-KR" dirty="0" err="1" smtClean="0"/>
              <a:t>HttpClient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xively</a:t>
            </a:r>
            <a:r>
              <a:rPr lang="ko-KR" altLang="en-US" dirty="0" smtClean="0"/>
              <a:t>로 수정한다</a:t>
            </a:r>
            <a:r>
              <a:rPr lang="en-US" altLang="ko-KR" dirty="0" smtClean="0"/>
              <a:t>.</a:t>
            </a:r>
          </a:p>
          <a:p>
            <a:pPr lvl="3"/>
            <a:r>
              <a:rPr lang="ko-KR" altLang="en-US" dirty="0" smtClean="0"/>
              <a:t>이 폴더들을 </a:t>
            </a:r>
            <a:r>
              <a:rPr lang="ko-KR" altLang="en-US" dirty="0" err="1" smtClean="0"/>
              <a:t>아두이노의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libraries </a:t>
            </a:r>
            <a:r>
              <a:rPr lang="ko-KR" altLang="en-US" dirty="0" smtClean="0"/>
              <a:t>폴더에 복사한다</a:t>
            </a:r>
            <a:r>
              <a:rPr lang="en-US" altLang="ko-KR" dirty="0" smtClean="0"/>
              <a:t>.</a:t>
            </a:r>
          </a:p>
          <a:p>
            <a:pPr lvl="3"/>
            <a:r>
              <a:rPr lang="ko-KR" altLang="en-US" dirty="0" err="1" smtClean="0"/>
              <a:t>아두이노</a:t>
            </a:r>
            <a:r>
              <a:rPr lang="ko-KR" altLang="en-US" dirty="0" smtClean="0"/>
              <a:t> </a:t>
            </a:r>
            <a:r>
              <a:rPr lang="en-US" altLang="ko-KR" dirty="0" smtClean="0"/>
              <a:t>IDE</a:t>
            </a:r>
            <a:r>
              <a:rPr lang="ko-KR" altLang="en-US" dirty="0" smtClean="0"/>
              <a:t>를 </a:t>
            </a:r>
            <a:r>
              <a:rPr lang="ko-KR" altLang="en-US" dirty="0" err="1" smtClean="0"/>
              <a:t>재시작</a:t>
            </a:r>
            <a:r>
              <a:rPr lang="ko-KR" altLang="en-US" dirty="0" smtClean="0"/>
              <a:t> 하고 </a:t>
            </a:r>
            <a:r>
              <a:rPr lang="en-US" altLang="ko-KR" dirty="0" smtClean="0"/>
              <a:t>[</a:t>
            </a:r>
            <a:r>
              <a:rPr lang="ko-KR" altLang="en-US" dirty="0" smtClean="0"/>
              <a:t>파일</a:t>
            </a:r>
            <a:r>
              <a:rPr lang="en-US" altLang="ko-KR" dirty="0" smtClean="0"/>
              <a:t>]-[</a:t>
            </a:r>
            <a:r>
              <a:rPr lang="ko-KR" altLang="en-US" dirty="0" smtClean="0"/>
              <a:t>예제</a:t>
            </a:r>
            <a:r>
              <a:rPr lang="en-US" altLang="ko-KR" dirty="0" smtClean="0"/>
              <a:t>] </a:t>
            </a:r>
            <a:r>
              <a:rPr lang="ko-KR" altLang="en-US" dirty="0" smtClean="0"/>
              <a:t>메뉴에서 </a:t>
            </a:r>
            <a:r>
              <a:rPr lang="en-US" altLang="ko-KR" dirty="0" err="1" smtClean="0"/>
              <a:t>HttpClient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xively</a:t>
            </a:r>
            <a:r>
              <a:rPr lang="ko-KR" altLang="en-US" dirty="0" smtClean="0"/>
              <a:t>를 찾아 라이브러리 설치 성공 여부를 확인한다</a:t>
            </a:r>
            <a:r>
              <a:rPr lang="en-US" altLang="ko-KR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36529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err="1" smtClean="0"/>
              <a:t>Xively</a:t>
            </a:r>
            <a:r>
              <a:rPr lang="ko-KR" altLang="en-US" dirty="0" smtClean="0"/>
              <a:t>에 실시간 데이터 보내는 프로그램 작성하기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센서 하나의 상태를 인터넷으로 전송하는 간단한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프로그램을 작성해보자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이 프로그램에서는 아날로그 입력 </a:t>
            </a:r>
            <a:r>
              <a:rPr lang="en-US" altLang="ko-KR" dirty="0" smtClean="0"/>
              <a:t>2</a:t>
            </a:r>
            <a:r>
              <a:rPr lang="ko-KR" altLang="en-US" dirty="0" smtClean="0"/>
              <a:t>번 핀의 값을 전송할 것이다</a:t>
            </a:r>
            <a:r>
              <a:rPr lang="en-US" altLang="ko-KR" dirty="0" smtClean="0"/>
              <a:t>. </a:t>
            </a:r>
          </a:p>
          <a:p>
            <a:pPr lvl="1"/>
            <a:endParaRPr lang="en-US" altLang="ko-KR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338303"/>
            <a:ext cx="4350240" cy="3682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0651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err="1" smtClean="0"/>
              <a:t>Xively</a:t>
            </a:r>
            <a:r>
              <a:rPr lang="ko-KR" altLang="en-US" dirty="0" smtClean="0"/>
              <a:t>에 실시간 데이터 보내는 프로그램 작성하기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Xively</a:t>
            </a:r>
            <a:r>
              <a:rPr lang="en-US" altLang="ko-KR" dirty="0" smtClean="0"/>
              <a:t> </a:t>
            </a:r>
            <a:r>
              <a:rPr lang="ko-KR" altLang="en-US" dirty="0" smtClean="0"/>
              <a:t>프로그램 수정 및 실행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아두이노</a:t>
            </a:r>
            <a:r>
              <a:rPr lang="ko-KR" altLang="en-US" dirty="0" smtClean="0"/>
              <a:t> 프로그램에서 </a:t>
            </a:r>
            <a:r>
              <a:rPr lang="en-US" altLang="ko-KR" dirty="0" err="1" smtClean="0"/>
              <a:t>Xively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피드가</a:t>
            </a:r>
            <a:r>
              <a:rPr lang="ko-KR" altLang="en-US" dirty="0" smtClean="0"/>
              <a:t> 잘 작동하게 하려면 세 가지 값을 수정해야 한다</a:t>
            </a:r>
            <a:r>
              <a:rPr lang="en-US" altLang="ko-KR" dirty="0" smtClean="0"/>
              <a:t>. </a:t>
            </a:r>
          </a:p>
          <a:p>
            <a:pPr lvl="3"/>
            <a:r>
              <a:rPr lang="ko-KR" altLang="en-US" dirty="0" err="1" smtClean="0"/>
              <a:t>이더넷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실드의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MAC </a:t>
            </a:r>
            <a:r>
              <a:rPr lang="ko-KR" altLang="en-US" dirty="0" smtClean="0"/>
              <a:t>주소</a:t>
            </a:r>
            <a:r>
              <a:rPr lang="en-US" altLang="ko-KR" dirty="0" smtClean="0"/>
              <a:t>: </a:t>
            </a:r>
            <a:r>
              <a:rPr lang="ko-KR" altLang="en-US" dirty="0" smtClean="0"/>
              <a:t>앞에서 사용한 것과 같은 주소를 사용한다</a:t>
            </a:r>
            <a:r>
              <a:rPr lang="en-US" altLang="ko-KR" dirty="0" smtClean="0"/>
              <a:t>.</a:t>
            </a:r>
          </a:p>
          <a:p>
            <a:pPr lvl="3"/>
            <a:r>
              <a:rPr lang="en-US" altLang="ko-KR" dirty="0" err="1" smtClean="0"/>
              <a:t>Xively</a:t>
            </a:r>
            <a:r>
              <a:rPr lang="en-US" altLang="ko-KR" dirty="0" smtClean="0"/>
              <a:t> API </a:t>
            </a:r>
            <a:r>
              <a:rPr lang="ko-KR" altLang="en-US" dirty="0" smtClean="0"/>
              <a:t>키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Xively</a:t>
            </a:r>
            <a:r>
              <a:rPr lang="en-US" altLang="ko-KR" dirty="0" smtClean="0"/>
              <a:t> </a:t>
            </a:r>
            <a:r>
              <a:rPr lang="ko-KR" altLang="en-US" dirty="0" smtClean="0"/>
              <a:t>웹 페이지의 </a:t>
            </a:r>
            <a:r>
              <a:rPr lang="en-US" altLang="ko-KR" dirty="0" smtClean="0"/>
              <a:t>API Keys </a:t>
            </a:r>
            <a:r>
              <a:rPr lang="ko-KR" altLang="en-US" dirty="0" smtClean="0"/>
              <a:t>중 첫 번 째 숫자 줄</a:t>
            </a:r>
            <a:endParaRPr lang="en-US" altLang="ko-KR" dirty="0" smtClean="0"/>
          </a:p>
          <a:p>
            <a:pPr lvl="3"/>
            <a:r>
              <a:rPr lang="ko-KR" altLang="en-US" dirty="0" err="1" smtClean="0"/>
              <a:t>피드</a:t>
            </a:r>
            <a:r>
              <a:rPr lang="en-US" altLang="ko-KR" dirty="0" smtClean="0"/>
              <a:t> ID: </a:t>
            </a:r>
            <a:r>
              <a:rPr lang="en-US" altLang="ko-KR" dirty="0" err="1" smtClean="0"/>
              <a:t>Xively</a:t>
            </a:r>
            <a:r>
              <a:rPr lang="en-US" altLang="ko-KR" dirty="0" smtClean="0"/>
              <a:t> </a:t>
            </a:r>
            <a:r>
              <a:rPr lang="ko-KR" altLang="en-US" dirty="0" smtClean="0"/>
              <a:t>웹 페이지의 </a:t>
            </a:r>
            <a:r>
              <a:rPr lang="en-US" altLang="ko-KR" dirty="0" smtClean="0"/>
              <a:t>API Keys </a:t>
            </a:r>
            <a:r>
              <a:rPr lang="ko-KR" altLang="en-US" dirty="0" smtClean="0"/>
              <a:t>중 두 번 째 영어 줄</a:t>
            </a:r>
            <a:endParaRPr lang="en-US" altLang="ko-KR" dirty="0" smtClean="0"/>
          </a:p>
          <a:p>
            <a:pPr lvl="2"/>
            <a:endParaRPr lang="en-US" altLang="ko-KR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353147"/>
            <a:ext cx="4077621" cy="23801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9725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3941" y="1457064"/>
            <a:ext cx="7921625" cy="54009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로 아날로그 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센서값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전송하기</a:t>
            </a: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endParaRPr lang="ko-KR" altLang="en-US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Ethernet.h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HttpClient.h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Xively.h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자신이 사용하는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MAC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주소 입력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byte mac[]= { 0x90, 0xA2, 0xDA, 0x00, 0x4A, 0xE0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가입할 때 받은 키 입력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char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xivelyKey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[]= "qkjXS1oUKqbCG-hqh3fw4WIsdvOSAKx4ZXZYSWhGUWdxcz0g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";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모니터링할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아날로그 입력 핀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sensorPin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=2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데이터스트림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ID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로 사용할 문자열 배열 지정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char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sensorId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[]= "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sensor_reading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";</a:t>
            </a:r>
          </a:p>
          <a:p>
            <a:pPr>
              <a:defRPr/>
            </a:pP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XivelyDatastream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[]= {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XivelyDatastream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sensorId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strlen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sensorId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), DATASTREAM_FLOAT),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데이터스트림을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XivelyFeed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객체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인스턴스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속으로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래핑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(ID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는 자기 것으로 변경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</a:p>
          <a:p>
            <a:pPr>
              <a:defRPr/>
            </a:pP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XivelyFeed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feed(1242622121,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1 /* number of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*/);</a:t>
            </a:r>
          </a:p>
          <a:p>
            <a:pPr>
              <a:defRPr/>
            </a:pPr>
            <a:endParaRPr lang="en-US" altLang="ko-KR" sz="12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EthernetClient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client;</a:t>
            </a:r>
          </a:p>
          <a:p>
            <a:pPr>
              <a:defRPr/>
            </a:pP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XivelyClient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xivelyclient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(client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setup() {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시리얼 통신 시작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Serial.begin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(9600);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14-3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센서값을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b="1" dirty="0" err="1">
                <a:solidFill>
                  <a:schemeClr val="bg1"/>
                </a:solidFill>
                <a:latin typeface="+mj-ea"/>
                <a:ea typeface="+mj-ea"/>
              </a:rPr>
              <a:t>Xively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데이터스트림으로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 smtClean="0">
                <a:solidFill>
                  <a:schemeClr val="bg1"/>
                </a:solidFill>
                <a:latin typeface="+mj-ea"/>
                <a:ea typeface="+mj-ea"/>
              </a:rPr>
              <a:t>업로드하기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4923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mtClean="0"/>
              <a:t>인터넷과 아두이노</a:t>
            </a:r>
            <a:endParaRPr lang="en-US" altLang="ko-KR" smtClean="0"/>
          </a:p>
          <a:p>
            <a:r>
              <a:rPr lang="ko-KR" altLang="en-US" smtClean="0"/>
              <a:t>웹페이지에서 아두이노 제어</a:t>
            </a:r>
            <a:endParaRPr lang="en-US" altLang="ko-KR" smtClean="0"/>
          </a:p>
          <a:p>
            <a:r>
              <a:rPr lang="ko-KR" altLang="en-US" smtClean="0"/>
              <a:t>그래프 서비스에 실시간 데이터 전송</a:t>
            </a:r>
            <a:endParaRPr lang="en-US" altLang="ko-K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3941" y="1457064"/>
            <a:ext cx="7921625" cy="54009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데이터스트림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업로드를 시작한다는 메시지 출력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("Starting single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upload to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...");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</a:t>
            </a: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네트워크 연결 및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IP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할당 완료 여부 확인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while(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Ethernet.begin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(mac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)!=1)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{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("Error getting IP address via DHCP, trying again...");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delay(15000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}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loop()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sensorValue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analogRead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sensorPin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[0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].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setFloat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sensorValue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endParaRPr lang="en-US" altLang="ko-KR" sz="12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("Read sensor value");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[0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].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getFloat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());</a:t>
            </a:r>
          </a:p>
          <a:p>
            <a:pPr>
              <a:defRPr/>
            </a:pPr>
            <a:endParaRPr lang="en-US" altLang="ko-KR" sz="12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("Uploading it to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ret=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xivelyclient.put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(feed,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xivelyKey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xivelyclient.put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returned");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(ret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endParaRPr lang="en-US" altLang="ko-KR" sz="12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delay(15000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14-3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센서값을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b="1" dirty="0" err="1">
                <a:solidFill>
                  <a:schemeClr val="bg1"/>
                </a:solidFill>
                <a:latin typeface="+mj-ea"/>
                <a:ea typeface="+mj-ea"/>
              </a:rPr>
              <a:t>Xively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데이터스트림으로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 smtClean="0">
                <a:solidFill>
                  <a:schemeClr val="bg1"/>
                </a:solidFill>
                <a:latin typeface="+mj-ea"/>
                <a:ea typeface="+mj-ea"/>
              </a:rPr>
              <a:t>업로드하기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7063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03. </a:t>
            </a:r>
            <a:r>
              <a:rPr lang="ko-KR" altLang="en-US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err="1" smtClean="0"/>
              <a:t>Xively</a:t>
            </a:r>
            <a:r>
              <a:rPr lang="ko-KR" altLang="en-US" dirty="0" smtClean="0"/>
              <a:t>에 실시간 데이터 보내는 프로그램 작성하기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전송되는 데이터를 </a:t>
            </a:r>
            <a:r>
              <a:rPr lang="ko-KR" altLang="en-US" dirty="0" err="1" smtClean="0"/>
              <a:t>웹페이지에서</a:t>
            </a:r>
            <a:r>
              <a:rPr lang="ko-KR" altLang="en-US" dirty="0" smtClean="0"/>
              <a:t> 그래프로 출력하기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아두이노에서</a:t>
            </a:r>
            <a:r>
              <a:rPr lang="ko-KR" altLang="en-US" dirty="0" smtClean="0"/>
              <a:t> 프로그램을 실행하면 데이터는 즉시 전송된다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dirty="0" smtClean="0"/>
              <a:t>전송 상태는 시리얼 모니터에서 확인할 수 있다</a:t>
            </a:r>
            <a:r>
              <a:rPr lang="en-US" altLang="ko-KR" dirty="0" smtClean="0"/>
              <a:t>. </a:t>
            </a:r>
          </a:p>
          <a:p>
            <a:pPr lvl="2"/>
            <a:r>
              <a:rPr lang="en-US" altLang="ko-KR" dirty="0" err="1" smtClean="0"/>
              <a:t>Xively</a:t>
            </a:r>
            <a:r>
              <a:rPr lang="en-US" altLang="ko-KR" dirty="0" smtClean="0"/>
              <a:t> </a:t>
            </a:r>
            <a:r>
              <a:rPr lang="ko-KR" altLang="en-US" dirty="0" smtClean="0"/>
              <a:t>웹사이트에서 </a:t>
            </a:r>
            <a:r>
              <a:rPr lang="en-US" altLang="ko-KR" dirty="0" smtClean="0"/>
              <a:t>15</a:t>
            </a:r>
            <a:r>
              <a:rPr lang="ko-KR" altLang="en-US" dirty="0" smtClean="0"/>
              <a:t>초 마다 센서 </a:t>
            </a:r>
            <a:r>
              <a:rPr lang="ko-KR" altLang="en-US" dirty="0" err="1" smtClean="0"/>
              <a:t>리딩</a:t>
            </a:r>
            <a:r>
              <a:rPr lang="ko-KR" altLang="en-US" dirty="0" smtClean="0"/>
              <a:t> 데이터 </a:t>
            </a:r>
            <a:r>
              <a:rPr lang="ko-KR" altLang="en-US" dirty="0" err="1" smtClean="0"/>
              <a:t>스트림이</a:t>
            </a:r>
            <a:r>
              <a:rPr lang="ko-KR" altLang="en-US" dirty="0" smtClean="0"/>
              <a:t> 자동으로 업데이트 된다</a:t>
            </a:r>
            <a:r>
              <a:rPr lang="en-US" altLang="ko-KR" dirty="0" smtClean="0"/>
              <a:t>.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996952"/>
            <a:ext cx="4933543" cy="3244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9175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err="1" smtClean="0"/>
              <a:t>Xively</a:t>
            </a:r>
            <a:r>
              <a:rPr lang="ko-KR" altLang="en-US" dirty="0" smtClean="0"/>
              <a:t>에 실시간 데이터 보내는 프로그램 작성하기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데이터 </a:t>
            </a:r>
            <a:r>
              <a:rPr lang="ko-KR" altLang="en-US" dirty="0" err="1" smtClean="0"/>
              <a:t>피드에</a:t>
            </a:r>
            <a:r>
              <a:rPr lang="ko-KR" altLang="en-US" dirty="0" smtClean="0"/>
              <a:t> 센서 추가하기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Xively</a:t>
            </a:r>
            <a:r>
              <a:rPr lang="ko-KR" altLang="en-US" dirty="0" smtClean="0"/>
              <a:t>에 센서 </a:t>
            </a:r>
            <a:r>
              <a:rPr lang="ko-KR" altLang="en-US" dirty="0" err="1" smtClean="0"/>
              <a:t>피드를</a:t>
            </a:r>
            <a:r>
              <a:rPr lang="ko-KR" altLang="en-US" dirty="0" smtClean="0"/>
              <a:t> 계속 추가할 수 있다</a:t>
            </a:r>
            <a:r>
              <a:rPr lang="en-US" altLang="ko-KR" dirty="0" smtClean="0"/>
              <a:t>. </a:t>
            </a:r>
          </a:p>
          <a:p>
            <a:pPr lvl="2"/>
            <a:r>
              <a:rPr lang="en-US" altLang="ko-KR" dirty="0" smtClean="0"/>
              <a:t>TMP36 </a:t>
            </a:r>
            <a:r>
              <a:rPr lang="ko-KR" altLang="en-US" dirty="0" smtClean="0"/>
              <a:t>온도 센서를 추가하여 아날로그 입력 </a:t>
            </a:r>
            <a:r>
              <a:rPr lang="en-US" altLang="ko-KR" dirty="0" smtClean="0"/>
              <a:t>3</a:t>
            </a:r>
            <a:r>
              <a:rPr lang="ko-KR" altLang="en-US" dirty="0" smtClean="0"/>
              <a:t>번 핀에서 센서 값을 읽어 온다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 smtClean="0"/>
              <a:t>프로그램에서 </a:t>
            </a:r>
            <a:r>
              <a:rPr lang="ko-KR" altLang="en-US" dirty="0" err="1" smtClean="0"/>
              <a:t>데이터스트림을</a:t>
            </a:r>
            <a:r>
              <a:rPr lang="en-US" altLang="ko-KR" dirty="0" smtClean="0"/>
              <a:t> </a:t>
            </a:r>
            <a:r>
              <a:rPr lang="ko-KR" altLang="en-US" dirty="0" smtClean="0"/>
              <a:t>두 개 사용해서 센서 </a:t>
            </a:r>
            <a:r>
              <a:rPr lang="ko-KR" altLang="en-US" dirty="0" err="1" smtClean="0"/>
              <a:t>피드를</a:t>
            </a:r>
            <a:r>
              <a:rPr lang="ko-KR" altLang="en-US" dirty="0" smtClean="0"/>
              <a:t> 추가하여 두 개의 </a:t>
            </a:r>
            <a:r>
              <a:rPr lang="ko-KR" altLang="en-US" dirty="0" err="1" smtClean="0"/>
              <a:t>데이터스트림</a:t>
            </a:r>
            <a:r>
              <a:rPr lang="ko-KR" altLang="en-US" dirty="0" smtClean="0"/>
              <a:t> 정보를 전송하는 </a:t>
            </a:r>
            <a:r>
              <a:rPr lang="ko-KR" altLang="en-US" smtClean="0"/>
              <a:t>프로그램을 작성해보자</a:t>
            </a:r>
            <a:endParaRPr lang="en-US" altLang="ko-KR" dirty="0" smtClean="0"/>
          </a:p>
          <a:p>
            <a:pPr lvl="2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90704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err="1" smtClean="0"/>
              <a:t>Xively</a:t>
            </a:r>
            <a:r>
              <a:rPr lang="ko-KR" altLang="en-US" dirty="0" smtClean="0"/>
              <a:t>에 실시간 데이터 보내는 프로그램 작성하기</a:t>
            </a:r>
            <a:endParaRPr lang="en-US" altLang="ko-KR" dirty="0" smtClean="0"/>
          </a:p>
          <a:p>
            <a:pPr lvl="2"/>
            <a:endParaRPr lang="en-US" altLang="ko-KR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628800"/>
            <a:ext cx="4320480" cy="37309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4306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941" y="1457064"/>
            <a:ext cx="7921625" cy="54009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여러 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센서값을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업데이트하는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데이터스트림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업로드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프로그램</a:t>
            </a: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endParaRPr lang="ko-KR" altLang="en-US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SPI.h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Ethernet.h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HttpClient.h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Xively.h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자신이 사용하는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MAC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주소 입력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byte mac[]= { 0x90, 0xA2, 0xDA, 0x00, 0x4A, 0xE0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///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가입할 때 받은 키 입력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char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xivelyKey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[]= "qkjXS1oUKqbCG-hqh3fw4WIsdvOSAKx4ZXZYSWhGUWdxcz0g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";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모니터링할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아날로그 입력 핀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lightPin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=2;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온도 센서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아날로그 입력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핀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tempPin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3; //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광센서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: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아날로그 입력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3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핀</a:t>
            </a: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데이터스트림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ID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로 사용할 문자열 배열 지정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char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lightId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[]= "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light_reading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";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char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tempId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[]= "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temp_reading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";</a:t>
            </a:r>
          </a:p>
          <a:p>
            <a:pPr>
              <a:defRPr/>
            </a:pP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XivelyDatastream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[]= {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XivelyDatastream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lightId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strlen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lightId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), DATASTREAM_FLOAT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),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XivelyDatastream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tempId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strlen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tempId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), DATASTREAM_FLOAT),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데이터스트림을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XivelyFeed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객체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인스턴스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속으로 </a:t>
            </a:r>
            <a:r>
              <a:rPr lang="ko-KR" altLang="en-US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래핑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XivelyFeed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feed(1242622121,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2 /* number of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*/);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EthernetClient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client;</a:t>
            </a:r>
          </a:p>
          <a:p>
            <a:pPr>
              <a:defRPr/>
            </a:pP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XivelyClient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xivelyclient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(client);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14-4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여러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센서값을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b="1" dirty="0" err="1">
                <a:solidFill>
                  <a:schemeClr val="bg1"/>
                </a:solidFill>
                <a:latin typeface="+mj-ea"/>
                <a:ea typeface="+mj-ea"/>
              </a:rPr>
              <a:t>Xively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데이터스트림에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업로드하기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0722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941" y="1457064"/>
            <a:ext cx="7921625" cy="54009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setup()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시리얼 통신 시작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Serial.begin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(9600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 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데이터스트림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업로드를 시작한다는 메시지 출력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("Starting double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upload to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...");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네트워크 연결 및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IP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할당 완료 여부 확인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while(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Ethernet.begin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(mac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)!=1)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{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("Error getting IP address via DHCP, trying again...");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delay(15000);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}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loop()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lightValue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analogRead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lightPin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[0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].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setFloat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lightValue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("Read light value");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[0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].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getFloat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());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tempValue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analogRead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tempPin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[1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].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setFloat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tempValue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("Read temp value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");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datastreams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[1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].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getFloat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());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14-4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여러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센서값을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b="1" dirty="0" err="1">
                <a:solidFill>
                  <a:schemeClr val="bg1"/>
                </a:solidFill>
                <a:latin typeface="+mj-ea"/>
                <a:ea typeface="+mj-ea"/>
              </a:rPr>
              <a:t>Xively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데이터스트림에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업로드하기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5859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941" y="1457065"/>
            <a:ext cx="7921625" cy="233197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("Uploading it to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ret=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xivelyclient.put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(feed,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xivelyKey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xivelyclient.put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returned");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(ret);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delay(15000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3568" y="1054448"/>
            <a:ext cx="7921625" cy="402617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14-4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여러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센서값을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b="1" dirty="0" err="1">
                <a:solidFill>
                  <a:schemeClr val="bg1"/>
                </a:solidFill>
                <a:latin typeface="+mj-ea"/>
                <a:ea typeface="+mj-ea"/>
              </a:rPr>
              <a:t>Xively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데이터스트림에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업로드하기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93514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그래프 서비스에 실시간 데이터 전송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err="1" smtClean="0"/>
              <a:t>Xively</a:t>
            </a:r>
            <a:r>
              <a:rPr lang="ko-KR" altLang="en-US" dirty="0" smtClean="0"/>
              <a:t>에 실시간 데이터 보내는 프로그램 작성하기</a:t>
            </a:r>
            <a:endParaRPr lang="en-US" altLang="ko-KR" dirty="0" smtClean="0"/>
          </a:p>
          <a:p>
            <a:pPr lvl="2"/>
            <a:endParaRPr lang="en-US" altLang="ko-KR" dirty="0" smtClean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699989"/>
            <a:ext cx="5710121" cy="36732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769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mtClean="0"/>
              <a:t>아두이노 인터넷 접속을 위한 기본 인터넷 용어</a:t>
            </a:r>
            <a:endParaRPr lang="en-US" altLang="ko-KR" smtClean="0"/>
          </a:p>
          <a:p>
            <a:r>
              <a:rPr lang="ko-KR" altLang="en-US" smtClean="0"/>
              <a:t>클라이언트</a:t>
            </a:r>
            <a:r>
              <a:rPr lang="en-US" altLang="ko-KR" smtClean="0"/>
              <a:t>-</a:t>
            </a:r>
            <a:r>
              <a:rPr lang="ko-KR" altLang="en-US" smtClean="0"/>
              <a:t>서버의 개념</a:t>
            </a:r>
            <a:endParaRPr lang="en-US" altLang="ko-KR" smtClean="0"/>
          </a:p>
          <a:p>
            <a:r>
              <a:rPr lang="ko-KR" altLang="en-US" smtClean="0"/>
              <a:t>아두이노에서 웹서버 실행하기</a:t>
            </a:r>
            <a:endParaRPr lang="en-US" altLang="ko-KR" smtClean="0"/>
          </a:p>
          <a:p>
            <a:r>
              <a:rPr lang="ko-KR" altLang="en-US" smtClean="0"/>
              <a:t>인터넷에서 아두이노의 입출력 제어하기</a:t>
            </a:r>
            <a:endParaRPr lang="en-US" altLang="ko-KR" smtClean="0"/>
          </a:p>
          <a:p>
            <a:r>
              <a:rPr lang="ko-KR" altLang="en-US" smtClean="0"/>
              <a:t>아두이노를 인터넷 그래프 시스템에 연결하기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62862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323850" y="184150"/>
            <a:ext cx="7561263" cy="549275"/>
          </a:xfrm>
        </p:spPr>
        <p:txBody>
          <a:bodyPr/>
          <a:lstStyle/>
          <a:p>
            <a:pPr>
              <a:defRPr/>
            </a:pPr>
            <a:r>
              <a:rPr lang="ko-KR" altLang="en-US" sz="2800" smtClean="0">
                <a:solidFill>
                  <a:schemeClr val="accent5">
                    <a:lumMod val="75000"/>
                  </a:schemeClr>
                </a:solidFill>
              </a:rPr>
              <a:t>필요한 부품</a:t>
            </a:r>
            <a:endParaRPr lang="ko-KR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980728"/>
            <a:ext cx="8309173" cy="435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75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01. </a:t>
            </a:r>
            <a:r>
              <a:rPr lang="ko-KR" altLang="en-US" smtClean="0"/>
              <a:t>아두이노와 인터넷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smtClean="0"/>
              <a:t>인터넷과 지역 네트워크</a:t>
            </a:r>
            <a:endParaRPr lang="en-US" altLang="ko-KR" smtClean="0"/>
          </a:p>
          <a:p>
            <a:pPr lvl="1"/>
            <a:r>
              <a:rPr lang="ko-KR" altLang="en-US" smtClean="0"/>
              <a:t>지역 네트워크에서는 서로 통신하려면 아두이노와 웹브라우저가 동일한 로컬 네트워크에 있어야 한다</a:t>
            </a:r>
            <a:r>
              <a:rPr lang="en-US" altLang="ko-KR" smtClean="0"/>
              <a:t>. 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520" y="2253027"/>
            <a:ext cx="3960440" cy="355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640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01. </a:t>
            </a:r>
            <a:r>
              <a:rPr lang="ko-KR" altLang="en-US" smtClean="0"/>
              <a:t>아두이노와 인터넷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smtClean="0"/>
              <a:t>네트워크 용어</a:t>
            </a:r>
            <a:endParaRPr lang="en-US" altLang="ko-KR" smtClean="0"/>
          </a:p>
          <a:p>
            <a:pPr lvl="1"/>
            <a:r>
              <a:rPr lang="en-US" altLang="ko-KR" smtClean="0"/>
              <a:t>IP</a:t>
            </a:r>
            <a:r>
              <a:rPr lang="ko-KR" altLang="en-US" smtClean="0"/>
              <a:t>주소</a:t>
            </a:r>
            <a:endParaRPr lang="en-US" altLang="ko-KR" smtClean="0"/>
          </a:p>
          <a:p>
            <a:pPr lvl="2"/>
            <a:r>
              <a:rPr lang="ko-KR" altLang="en-US" smtClean="0"/>
              <a:t>인터넷에 연결되는 각 장치를 식별하는 고유한 값이다</a:t>
            </a:r>
            <a:r>
              <a:rPr lang="en-US" altLang="ko-KR" smtClean="0"/>
              <a:t>.</a:t>
            </a:r>
          </a:p>
          <a:p>
            <a:pPr lvl="2"/>
            <a:r>
              <a:rPr lang="ko-KR" altLang="en-US" smtClean="0"/>
              <a:t>공인</a:t>
            </a:r>
            <a:r>
              <a:rPr lang="en-US" altLang="ko-KR" smtClean="0"/>
              <a:t>IP</a:t>
            </a:r>
            <a:r>
              <a:rPr lang="ko-KR" altLang="en-US" smtClean="0"/>
              <a:t>는 인증된 인터넷서비스제공업체로부터 할당 받은 인터넷에 접속할 수 있는 </a:t>
            </a:r>
            <a:r>
              <a:rPr lang="en-US" altLang="ko-KR" smtClean="0"/>
              <a:t>32</a:t>
            </a:r>
            <a:r>
              <a:rPr lang="ko-KR" altLang="en-US" smtClean="0"/>
              <a:t>비트 주소 체계이다</a:t>
            </a:r>
            <a:r>
              <a:rPr lang="en-US" altLang="ko-KR" smtClean="0"/>
              <a:t>. </a:t>
            </a:r>
          </a:p>
          <a:p>
            <a:pPr lvl="2"/>
            <a:r>
              <a:rPr lang="ko-KR" altLang="en-US" smtClean="0"/>
              <a:t>사설</a:t>
            </a:r>
            <a:r>
              <a:rPr lang="en-US" altLang="ko-KR" smtClean="0"/>
              <a:t>IP</a:t>
            </a:r>
            <a:r>
              <a:rPr lang="ko-KR" altLang="en-US" smtClean="0"/>
              <a:t>는 해당 지역 네트워크 내에서만 서로를 인식할 수 있는 임의의 주소 체계이다</a:t>
            </a:r>
            <a:r>
              <a:rPr lang="en-US" altLang="ko-KR" smtClean="0"/>
              <a:t>. </a:t>
            </a:r>
            <a:endParaRPr lang="en-US" altLang="ko-KR" smtClean="0"/>
          </a:p>
          <a:p>
            <a:pPr lvl="2"/>
            <a:endParaRPr lang="en-US" altLang="ko-KR" smtClean="0"/>
          </a:p>
          <a:p>
            <a:pPr lvl="1"/>
            <a:r>
              <a:rPr lang="ko-KR" altLang="en-US" smtClean="0"/>
              <a:t>네트워크 주소 변환</a:t>
            </a:r>
            <a:r>
              <a:rPr lang="en-US" altLang="ko-KR" smtClean="0"/>
              <a:t>(NAT)</a:t>
            </a:r>
          </a:p>
          <a:p>
            <a:pPr lvl="2"/>
            <a:r>
              <a:rPr lang="ko-KR" altLang="en-US" smtClean="0"/>
              <a:t>지역 네트워크에 있는 장비에서 외부 인터넷에 접속하려면 공유기의 네트워크 주소 변환</a:t>
            </a:r>
            <a:r>
              <a:rPr lang="en-US" altLang="ko-KR" smtClean="0"/>
              <a:t>(Network Address Translation) </a:t>
            </a:r>
            <a:r>
              <a:rPr lang="ko-KR" altLang="en-US" smtClean="0"/>
              <a:t>기능이 필요하다</a:t>
            </a:r>
            <a:r>
              <a:rPr lang="en-US" altLang="ko-KR" smtClean="0"/>
              <a:t>. </a:t>
            </a:r>
          </a:p>
          <a:p>
            <a:pPr lvl="2"/>
            <a:r>
              <a:rPr lang="ko-KR" altLang="en-US" smtClean="0"/>
              <a:t>이 장에서도 아두이노로 외부 인터넷에 접속할 때에는 </a:t>
            </a:r>
            <a:r>
              <a:rPr lang="en-US" altLang="ko-KR" smtClean="0"/>
              <a:t>NAT </a:t>
            </a:r>
            <a:r>
              <a:rPr lang="ko-KR" altLang="en-US" smtClean="0"/>
              <a:t>기능을 사용한다</a:t>
            </a:r>
            <a:r>
              <a:rPr lang="en-US" altLang="ko-KR" smtClean="0"/>
              <a:t>. </a:t>
            </a:r>
          </a:p>
          <a:p>
            <a:pPr lvl="1"/>
            <a:endParaRPr lang="en-US" altLang="ko-KR" smtClean="0"/>
          </a:p>
          <a:p>
            <a:pPr lvl="1"/>
            <a:r>
              <a:rPr lang="en-US" altLang="ko-KR" smtClean="0"/>
              <a:t>MAC </a:t>
            </a:r>
            <a:r>
              <a:rPr lang="ko-KR" altLang="en-US" smtClean="0"/>
              <a:t>주소</a:t>
            </a:r>
            <a:endParaRPr lang="en-US" altLang="ko-KR" smtClean="0"/>
          </a:p>
          <a:p>
            <a:pPr lvl="2"/>
            <a:r>
              <a:rPr lang="ko-KR" altLang="en-US" smtClean="0"/>
              <a:t>값을 변경할 수 있는 </a:t>
            </a:r>
            <a:r>
              <a:rPr lang="en-US" altLang="ko-KR" smtClean="0"/>
              <a:t>IP </a:t>
            </a:r>
            <a:r>
              <a:rPr lang="ko-KR" altLang="en-US" smtClean="0"/>
              <a:t>주소와 다르게 </a:t>
            </a:r>
            <a:r>
              <a:rPr lang="en-US" altLang="ko-KR" smtClean="0"/>
              <a:t>MAC(Media Access Control) </a:t>
            </a:r>
            <a:r>
              <a:rPr lang="ko-KR" altLang="en-US" smtClean="0"/>
              <a:t>주소는 </a:t>
            </a:r>
            <a:r>
              <a:rPr lang="en-US" altLang="ko-KR" smtClean="0"/>
              <a:t>(</a:t>
            </a:r>
            <a:r>
              <a:rPr lang="ko-KR" altLang="en-US" smtClean="0"/>
              <a:t>이론적으로는</a:t>
            </a:r>
            <a:r>
              <a:rPr lang="en-US" altLang="ko-KR" smtClean="0"/>
              <a:t>) </a:t>
            </a:r>
            <a:r>
              <a:rPr lang="ko-KR" altLang="en-US" smtClean="0"/>
              <a:t>전세계적으로 고유한 값이다</a:t>
            </a:r>
            <a:r>
              <a:rPr lang="en-US" altLang="ko-KR" smtClean="0"/>
              <a:t>.</a:t>
            </a:r>
          </a:p>
          <a:p>
            <a:pPr lvl="2"/>
            <a:r>
              <a:rPr lang="ko-KR" altLang="en-US" smtClean="0"/>
              <a:t>이론적으로는 고유한 값이지만 </a:t>
            </a:r>
            <a:r>
              <a:rPr lang="en-US" altLang="ko-KR" smtClean="0"/>
              <a:t>MAC</a:t>
            </a:r>
            <a:r>
              <a:rPr lang="ko-KR" altLang="en-US" smtClean="0"/>
              <a:t>주소 클로닝</a:t>
            </a:r>
            <a:r>
              <a:rPr lang="en-US" altLang="ko-KR" smtClean="0"/>
              <a:t>, </a:t>
            </a:r>
            <a:r>
              <a:rPr lang="ko-KR" altLang="en-US" smtClean="0"/>
              <a:t>스푸핑 같은 기법으로 </a:t>
            </a:r>
            <a:r>
              <a:rPr lang="en-US" altLang="ko-KR" smtClean="0"/>
              <a:t>MAC </a:t>
            </a:r>
            <a:r>
              <a:rPr lang="ko-KR" altLang="en-US" smtClean="0"/>
              <a:t>주소를 복사할 수 있다</a:t>
            </a:r>
            <a:r>
              <a:rPr lang="en-US" altLang="ko-KR" smtClean="0"/>
              <a:t>. </a:t>
            </a:r>
          </a:p>
          <a:p>
            <a:pPr lvl="2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094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err="1" smtClean="0"/>
              <a:t>아두이노와</a:t>
            </a:r>
            <a:r>
              <a:rPr lang="ko-KR" altLang="en-US" dirty="0" smtClean="0"/>
              <a:t> 인터넷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네트워크 용어</a:t>
            </a:r>
            <a:endParaRPr lang="en-US" altLang="ko-KR" dirty="0" smtClean="0"/>
          </a:p>
          <a:p>
            <a:pPr lvl="1"/>
            <a:r>
              <a:rPr lang="en-US" altLang="ko-KR"/>
              <a:t>HTML(HyperText </a:t>
            </a:r>
            <a:r>
              <a:rPr lang="en-US" altLang="ko-KR"/>
              <a:t>markup </a:t>
            </a:r>
            <a:r>
              <a:rPr lang="en-US" altLang="ko-KR" smtClean="0"/>
              <a:t>Language)</a:t>
            </a:r>
            <a:endParaRPr lang="en-US" altLang="ko-KR" dirty="0" smtClean="0"/>
          </a:p>
          <a:p>
            <a:pPr lvl="2"/>
            <a:r>
              <a:rPr lang="ko-KR" altLang="en-US" smtClean="0"/>
              <a:t>웹에서 </a:t>
            </a:r>
            <a:r>
              <a:rPr lang="ko-KR" altLang="en-US" dirty="0" smtClean="0"/>
              <a:t>사용하는 언어이다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pPr lvl="2"/>
            <a:r>
              <a:rPr lang="ko-KR" altLang="en-US" dirty="0" smtClean="0"/>
              <a:t>이 장에서는 </a:t>
            </a:r>
            <a:r>
              <a:rPr lang="ko-KR" altLang="en-US" dirty="0" err="1" smtClean="0"/>
              <a:t>아두이노에서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웹페이지를</a:t>
            </a:r>
            <a:r>
              <a:rPr lang="ko-KR" altLang="en-US" dirty="0" smtClean="0"/>
              <a:t> 출력하는데</a:t>
            </a:r>
            <a:r>
              <a:rPr lang="en-US" altLang="ko-KR" dirty="0"/>
              <a:t> </a:t>
            </a:r>
            <a:r>
              <a:rPr lang="en-US" altLang="ko-KR" dirty="0" smtClean="0"/>
              <a:t>HTML</a:t>
            </a:r>
            <a:r>
              <a:rPr lang="ko-KR" altLang="en-US" dirty="0" smtClean="0"/>
              <a:t>을 사용한다</a:t>
            </a:r>
            <a:r>
              <a:rPr lang="en-US" altLang="ko-KR" dirty="0" smtClean="0"/>
              <a:t>.</a:t>
            </a:r>
          </a:p>
          <a:p>
            <a:pPr lvl="1"/>
            <a:endParaRPr lang="en-US" altLang="ko-KR" smtClean="0"/>
          </a:p>
          <a:p>
            <a:pPr lvl="1"/>
            <a:r>
              <a:rPr lang="en-US" altLang="ko-KR"/>
              <a:t>HTTP(HyperText </a:t>
            </a:r>
            <a:r>
              <a:rPr lang="en-US" altLang="ko-KR"/>
              <a:t>Transfer </a:t>
            </a:r>
            <a:r>
              <a:rPr lang="en-US" altLang="ko-KR" smtClean="0"/>
              <a:t>protocol)</a:t>
            </a:r>
            <a:endParaRPr lang="en-US" altLang="ko-KR" dirty="0" smtClean="0"/>
          </a:p>
          <a:p>
            <a:pPr lvl="2"/>
            <a:r>
              <a:rPr lang="ko-KR" altLang="en-US" smtClean="0"/>
              <a:t>웹에서 </a:t>
            </a:r>
            <a:r>
              <a:rPr lang="ko-KR" altLang="en-US" dirty="0" smtClean="0"/>
              <a:t>통신하는데 필요한 통신 규약을 정의한 것이다</a:t>
            </a:r>
            <a:r>
              <a:rPr lang="en-US" altLang="ko-KR" dirty="0" smtClean="0"/>
              <a:t>. </a:t>
            </a:r>
          </a:p>
          <a:p>
            <a:pPr lvl="2"/>
            <a:r>
              <a:rPr lang="en-US" altLang="ko-KR" dirty="0" smtClean="0"/>
              <a:t>HTTP</a:t>
            </a:r>
            <a:r>
              <a:rPr lang="ko-KR" altLang="en-US" dirty="0" smtClean="0"/>
              <a:t>는 웹을 통과하는 메시지 중 헤더 정보를 정의한다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dirty="0" smtClean="0"/>
              <a:t>헤더 정보에는 </a:t>
            </a:r>
            <a:r>
              <a:rPr lang="en-US" altLang="ko-KR" dirty="0" smtClean="0"/>
              <a:t>HTTP </a:t>
            </a:r>
            <a:r>
              <a:rPr lang="ko-KR" altLang="en-US" dirty="0" smtClean="0"/>
              <a:t>요청의 수신 및 승인 성공 여부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웹페이지가</a:t>
            </a:r>
            <a:r>
              <a:rPr lang="ko-KR" altLang="en-US" dirty="0" smtClean="0"/>
              <a:t> 화면에 출력되는 형태 등이 들어있다</a:t>
            </a:r>
            <a:r>
              <a:rPr lang="en-US" altLang="ko-KR" dirty="0" smtClean="0"/>
              <a:t>. </a:t>
            </a:r>
          </a:p>
          <a:p>
            <a:pPr lvl="1"/>
            <a:endParaRPr lang="en-US" altLang="ko-KR" smtClean="0"/>
          </a:p>
          <a:p>
            <a:pPr lvl="1"/>
            <a:r>
              <a:rPr lang="en-US" altLang="ko-KR" smtClean="0"/>
              <a:t>GET/POST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GET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POST</a:t>
            </a:r>
            <a:r>
              <a:rPr lang="ko-KR" altLang="en-US" dirty="0" smtClean="0"/>
              <a:t>는 외부 </a:t>
            </a:r>
            <a:r>
              <a:rPr lang="ko-KR" altLang="en-US" dirty="0" err="1" smtClean="0"/>
              <a:t>웹서버로</a:t>
            </a:r>
            <a:r>
              <a:rPr lang="ko-KR" altLang="en-US" dirty="0" smtClean="0"/>
              <a:t> 정보를 전송하는 두 가지 방법을 뜻한다</a:t>
            </a:r>
            <a:r>
              <a:rPr lang="en-US" altLang="ko-KR" dirty="0" smtClean="0"/>
              <a:t>. </a:t>
            </a:r>
          </a:p>
          <a:p>
            <a:pPr lvl="2"/>
            <a:r>
              <a:rPr lang="en-US" altLang="ko-KR" dirty="0" smtClean="0"/>
              <a:t>GET </a:t>
            </a:r>
            <a:r>
              <a:rPr lang="ko-KR" altLang="en-US" dirty="0" smtClean="0"/>
              <a:t>방법은 </a:t>
            </a:r>
            <a:r>
              <a:rPr lang="en-US" altLang="ko-KR" dirty="0" smtClean="0"/>
              <a:t>URL</a:t>
            </a:r>
            <a:r>
              <a:rPr lang="ko-KR" altLang="en-US" dirty="0" smtClean="0"/>
              <a:t>의 물음표 뒤에 따라 붙는 일련의 변수들을 정의한다</a:t>
            </a:r>
            <a:r>
              <a:rPr lang="en-US" altLang="ko-KR" dirty="0" smtClean="0"/>
              <a:t>. </a:t>
            </a:r>
          </a:p>
          <a:p>
            <a:pPr lvl="2"/>
            <a:r>
              <a:rPr lang="en-US" altLang="ko-KR" dirty="0" smtClean="0"/>
              <a:t>POST</a:t>
            </a:r>
            <a:r>
              <a:rPr lang="ko-KR" altLang="en-US" dirty="0" smtClean="0"/>
              <a:t>는 비슷한 과정을 수행하지만 전달되는 변수가 </a:t>
            </a:r>
            <a:r>
              <a:rPr lang="en-US" altLang="ko-KR" dirty="0" smtClean="0"/>
              <a:t>URL</a:t>
            </a:r>
            <a:r>
              <a:rPr lang="ko-KR" altLang="en-US" dirty="0" smtClean="0"/>
              <a:t>에 보이지 않고 헤더에 저장되어 전송된다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7180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err="1" smtClean="0"/>
              <a:t>아두이노와</a:t>
            </a:r>
            <a:r>
              <a:rPr lang="ko-KR" altLang="en-US" dirty="0" smtClean="0"/>
              <a:t> 인터넷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네트워크 용어</a:t>
            </a:r>
            <a:endParaRPr lang="en-US" altLang="ko-KR" dirty="0" smtClean="0"/>
          </a:p>
          <a:p>
            <a:pPr lvl="1"/>
            <a:r>
              <a:rPr lang="en-US" altLang="ko-KR"/>
              <a:t>DHCP(Dynamic Host </a:t>
            </a:r>
            <a:r>
              <a:rPr lang="en-US" altLang="ko-KR"/>
              <a:t>Configuration </a:t>
            </a:r>
            <a:r>
              <a:rPr lang="en-US" altLang="ko-KR" smtClean="0"/>
              <a:t>Protocol)</a:t>
            </a:r>
            <a:endParaRPr lang="en-US" altLang="ko-KR" dirty="0" smtClean="0"/>
          </a:p>
          <a:p>
            <a:pPr lvl="2"/>
            <a:r>
              <a:rPr lang="ko-KR" altLang="en-US" smtClean="0">
                <a:latin typeface="나눔바른고딕" charset="-127"/>
                <a:ea typeface="나눔바른고딕" charset="-127"/>
              </a:rPr>
              <a:t>장치를 </a:t>
            </a:r>
            <a:r>
              <a:rPr lang="ko-KR" altLang="en-US" dirty="0" smtClean="0">
                <a:latin typeface="나눔바른고딕" charset="-127"/>
                <a:ea typeface="나눔바른고딕" charset="-127"/>
              </a:rPr>
              <a:t>지역 네트워크에 연결하는 쉬운 </a:t>
            </a:r>
            <a:r>
              <a:rPr lang="ko-KR" altLang="en-US" smtClean="0">
                <a:latin typeface="나눔바른고딕" charset="-127"/>
                <a:ea typeface="나눔바른고딕" charset="-127"/>
              </a:rPr>
              <a:t>방법을 </a:t>
            </a:r>
            <a:r>
              <a:rPr lang="ko-KR" altLang="en-US" smtClean="0">
                <a:latin typeface="나눔바른고딕" charset="-127"/>
                <a:ea typeface="나눔바른고딕" charset="-127"/>
              </a:rPr>
              <a:t>제공하며</a:t>
            </a:r>
            <a:r>
              <a:rPr lang="en-US" altLang="ko-KR" smtClean="0">
                <a:latin typeface="나눔바른고딕" charset="-127"/>
                <a:ea typeface="나눔바른고딕" charset="-127"/>
              </a:rPr>
              <a:t>, </a:t>
            </a:r>
            <a:r>
              <a:rPr lang="ko-KR" altLang="en-US" smtClean="0">
                <a:latin typeface="나눔바른고딕" charset="-127"/>
                <a:ea typeface="나눔바른고딕" charset="-127"/>
              </a:rPr>
              <a:t>다른 말로 동적 호스트 설정 프로토콜이라고도 부른다</a:t>
            </a:r>
            <a:r>
              <a:rPr lang="en-US" altLang="ko-KR" smtClean="0">
                <a:latin typeface="나눔바른고딕" charset="-127"/>
                <a:ea typeface="나눔바른고딕" charset="-127"/>
              </a:rPr>
              <a:t>.</a:t>
            </a:r>
            <a:endParaRPr lang="en-US" altLang="ko-KR" dirty="0" smtClean="0">
              <a:latin typeface="나눔바른고딕" charset="-127"/>
              <a:ea typeface="나눔바른고딕" charset="-127"/>
            </a:endParaRPr>
          </a:p>
          <a:p>
            <a:pPr lvl="2"/>
            <a:r>
              <a:rPr lang="ko-KR" altLang="en-US" dirty="0" smtClean="0">
                <a:latin typeface="나눔바른고딕" charset="-127"/>
                <a:ea typeface="나눔바른고딕" charset="-127"/>
              </a:rPr>
              <a:t>보통 무선 네트워크에 접속할 때에는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주소를 수동으로 입력하지 않는데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이는 공유기가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주소를 네트워크에 연결된 장치에 자동으로 할당 하기 때문이다</a:t>
            </a:r>
            <a:r>
              <a:rPr lang="en-US" altLang="ko-KR" dirty="0" smtClean="0"/>
              <a:t>.</a:t>
            </a:r>
          </a:p>
          <a:p>
            <a:pPr lvl="1"/>
            <a:endParaRPr lang="en-US" altLang="ko-KR" smtClean="0"/>
          </a:p>
          <a:p>
            <a:pPr lvl="1"/>
            <a:r>
              <a:rPr lang="en-US" altLang="ko-KR" smtClean="0"/>
              <a:t>DNS(</a:t>
            </a:r>
            <a:r>
              <a:rPr lang="en-US" altLang="ko-KR"/>
              <a:t>Domain </a:t>
            </a:r>
            <a:r>
              <a:rPr lang="en-US" altLang="ko-KR"/>
              <a:t>Name </a:t>
            </a:r>
            <a:r>
              <a:rPr lang="en-US" altLang="ko-KR" smtClean="0"/>
              <a:t>System)</a:t>
            </a:r>
            <a:endParaRPr lang="en-US" altLang="ko-KR" dirty="0" smtClean="0"/>
          </a:p>
          <a:p>
            <a:pPr lvl="2"/>
            <a:r>
              <a:rPr lang="ko-KR" altLang="en-US" smtClean="0"/>
              <a:t>웹사이트의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주소를 기억하는 대신</a:t>
            </a:r>
            <a:r>
              <a:rPr lang="en-US" altLang="ko-KR" dirty="0"/>
              <a:t> </a:t>
            </a:r>
            <a:r>
              <a:rPr lang="ko-KR" altLang="en-US" dirty="0" smtClean="0"/>
              <a:t>친숙한 이름을 사용할 수 있도록 해주는 기술이다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smtClean="0"/>
              <a:t>웹브라우저</a:t>
            </a:r>
            <a:r>
              <a:rPr lang="ko-KR" altLang="en-US" smtClean="0"/>
              <a:t>에</a:t>
            </a:r>
            <a:r>
              <a:rPr lang="ko-KR" altLang="en-US" smtClean="0"/>
              <a:t>서 </a:t>
            </a:r>
            <a:r>
              <a:rPr lang="en-US" altLang="ko-KR" dirty="0" smtClean="0"/>
              <a:t>www.google.com</a:t>
            </a:r>
            <a:r>
              <a:rPr lang="ko-KR" altLang="en-US" dirty="0" smtClean="0"/>
              <a:t>을 입력하면 </a:t>
            </a:r>
            <a:r>
              <a:rPr lang="en-US" altLang="ko-KR" dirty="0" smtClean="0"/>
              <a:t>DNS</a:t>
            </a:r>
            <a:r>
              <a:rPr lang="ko-KR" altLang="en-US" dirty="0" smtClean="0"/>
              <a:t>는 이 주소에 해당하는 </a:t>
            </a:r>
            <a:r>
              <a:rPr lang="en-US" altLang="ko-KR" dirty="0" smtClean="0"/>
              <a:t>IP</a:t>
            </a:r>
            <a:r>
              <a:rPr lang="ko-KR" altLang="en-US" dirty="0" smtClean="0"/>
              <a:t>주소를 찾아 알려줘서 </a:t>
            </a:r>
            <a:r>
              <a:rPr lang="ko-KR" altLang="en-US" dirty="0" err="1" smtClean="0"/>
              <a:t>웹브라우저가</a:t>
            </a:r>
            <a:r>
              <a:rPr lang="ko-KR" altLang="en-US" dirty="0" smtClean="0"/>
              <a:t> 서버와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주소로 통신할 수 있도록 해준다</a:t>
            </a:r>
            <a:r>
              <a:rPr lang="en-US" altLang="ko-KR" dirty="0" smtClean="0"/>
              <a:t>. </a:t>
            </a:r>
          </a:p>
          <a:p>
            <a:pPr lvl="1"/>
            <a:endParaRPr lang="en-US" altLang="ko-KR" smtClean="0"/>
          </a:p>
          <a:p>
            <a:pPr lvl="1"/>
            <a:r>
              <a:rPr lang="ko-KR" altLang="en-US" smtClean="0"/>
              <a:t>클라이언트와 </a:t>
            </a:r>
            <a:r>
              <a:rPr lang="ko-KR" altLang="en-US" dirty="0" smtClean="0"/>
              <a:t>서버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인터넷에 연결되는 모든 장치는 클라이언트나 </a:t>
            </a:r>
            <a:r>
              <a:rPr lang="ko-KR" altLang="en-US" smtClean="0"/>
              <a:t>서버로 </a:t>
            </a:r>
            <a:r>
              <a:rPr lang="ko-KR" altLang="en-US" smtClean="0"/>
              <a:t>동작하는데 어떤 장치들은 두 </a:t>
            </a:r>
            <a:r>
              <a:rPr lang="ko-KR" altLang="en-US" dirty="0" smtClean="0"/>
              <a:t>역할을 모두 수행하기도 한다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dirty="0" smtClean="0"/>
              <a:t>서버는 요청 받은 정보를 네트워크를 통해 정보를 요구한 </a:t>
            </a:r>
            <a:r>
              <a:rPr lang="ko-KR" altLang="en-US" smtClean="0"/>
              <a:t>컴퓨터에 </a:t>
            </a:r>
            <a:r>
              <a:rPr lang="ko-KR" altLang="en-US" smtClean="0"/>
              <a:t>제공하고</a:t>
            </a:r>
            <a:r>
              <a:rPr lang="en-US" altLang="ko-KR" smtClean="0"/>
              <a:t>, </a:t>
            </a:r>
            <a:r>
              <a:rPr lang="ko-KR" altLang="en-US" smtClean="0"/>
              <a:t>클라이언트는 </a:t>
            </a:r>
            <a:r>
              <a:rPr lang="ko-KR" altLang="en-US" dirty="0" smtClean="0"/>
              <a:t>데이터를 요청하고 서버에서 전송한 응답을 받는다</a:t>
            </a:r>
            <a:r>
              <a:rPr lang="en-US" altLang="ko-KR" dirty="0" smtClean="0"/>
              <a:t>. </a:t>
            </a:r>
          </a:p>
          <a:p>
            <a:pPr lvl="2"/>
            <a:endParaRPr lang="en-US" altLang="ko-KR" dirty="0" smtClean="0"/>
          </a:p>
          <a:p>
            <a:pPr marL="447675" lvl="2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456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28889</TotalTime>
  <Words>2613</Words>
  <Application>Microsoft Office PowerPoint</Application>
  <PresentationFormat>화면 슬라이드 쇼(4:3)</PresentationFormat>
  <Paragraphs>456</Paragraphs>
  <Slides>37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7" baseType="lpstr">
      <vt:lpstr>굴림</vt:lpstr>
      <vt:lpstr>Arial</vt:lpstr>
      <vt:lpstr>HY견고딕</vt:lpstr>
      <vt:lpstr>Wingdings</vt:lpstr>
      <vt:lpstr>한글아씨-테트리스M</vt:lpstr>
      <vt:lpstr>나눔고딕코딩</vt:lpstr>
      <vt:lpstr>나눔바른고딕</vt:lpstr>
      <vt:lpstr>Tahoma</vt:lpstr>
      <vt:lpstr>맑은 고딕</vt:lpstr>
      <vt:lpstr>1_Office 테마</vt:lpstr>
      <vt:lpstr>Chap14. 인터넷 연결</vt:lpstr>
      <vt:lpstr>PowerPoint 프레젠테이션</vt:lpstr>
      <vt:lpstr>PowerPoint 프레젠테이션</vt:lpstr>
      <vt:lpstr>PowerPoint 프레젠테이션</vt:lpstr>
      <vt:lpstr>필요한 부품</vt:lpstr>
      <vt:lpstr>01. 아두이노와 인터넷</vt:lpstr>
      <vt:lpstr>01. 아두이노와 인터넷</vt:lpstr>
      <vt:lpstr>01. 아두이노와 인터넷</vt:lpstr>
      <vt:lpstr>01. 아두이노와 인터넷</vt:lpstr>
      <vt:lpstr>01. 아두이노와 인터넷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02. 웹페이지에서 아두이노 제어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  <vt:lpstr>03. 그래프 서비스에 실시간 데이터 전송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김이화</dc:creator>
  <cp:lastModifiedBy>김이화</cp:lastModifiedBy>
  <cp:revision>1056</cp:revision>
  <dcterms:created xsi:type="dcterms:W3CDTF">2012-07-11T10:23:22Z</dcterms:created>
  <dcterms:modified xsi:type="dcterms:W3CDTF">2014-11-24T05:52:18Z</dcterms:modified>
</cp:coreProperties>
</file>